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1" r:id="rId2"/>
    <p:sldId id="402" r:id="rId3"/>
    <p:sldId id="403" r:id="rId4"/>
    <p:sldId id="404" r:id="rId5"/>
    <p:sldId id="405" r:id="rId6"/>
    <p:sldId id="406" r:id="rId7"/>
    <p:sldId id="407" r:id="rId8"/>
    <p:sldId id="408" r:id="rId9"/>
    <p:sldId id="409" r:id="rId10"/>
    <p:sldId id="410" r:id="rId11"/>
    <p:sldId id="411" r:id="rId12"/>
    <p:sldId id="412" r:id="rId13"/>
    <p:sldId id="413" r:id="rId14"/>
    <p:sldId id="414" r:id="rId15"/>
    <p:sldId id="415" r:id="rId16"/>
    <p:sldId id="416" r:id="rId17"/>
    <p:sldId id="417" r:id="rId18"/>
    <p:sldId id="291" r:id="rId19"/>
    <p:sldId id="260" r:id="rId20"/>
    <p:sldId id="262" r:id="rId21"/>
    <p:sldId id="264" r:id="rId22"/>
    <p:sldId id="266" r:id="rId23"/>
    <p:sldId id="268" r:id="rId24"/>
    <p:sldId id="270" r:id="rId25"/>
    <p:sldId id="272" r:id="rId26"/>
    <p:sldId id="274" r:id="rId27"/>
    <p:sldId id="276" r:id="rId28"/>
    <p:sldId id="278" r:id="rId29"/>
    <p:sldId id="280" r:id="rId30"/>
    <p:sldId id="282" r:id="rId31"/>
    <p:sldId id="284" r:id="rId32"/>
    <p:sldId id="286" r:id="rId33"/>
    <p:sldId id="288" r:id="rId34"/>
    <p:sldId id="290" r:id="rId35"/>
    <p:sldId id="338" r:id="rId36"/>
    <p:sldId id="336" r:id="rId37"/>
    <p:sldId id="337" r:id="rId38"/>
  </p:sldIdLst>
  <p:sldSz cx="9144000" cy="6858000" type="screen4x3"/>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525" autoAdjust="0"/>
    <p:restoredTop sz="94660"/>
  </p:normalViewPr>
  <p:slideViewPr>
    <p:cSldViewPr>
      <p:cViewPr varScale="1">
        <p:scale>
          <a:sx n="68" d="100"/>
          <a:sy n="68" d="100"/>
        </p:scale>
        <p:origin x="1280" y="6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98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nvSpPr>
        <p:spPr>
          <a:xfrm>
            <a:off x="685800" y="2130425"/>
            <a:ext cx="7772400" cy="1470025"/>
          </a:xfrm>
        </p:spPr>
        <p:txBody>
          <a:bodyPr/>
          <a:lstStyle/>
          <a:p>
            <a:endParaRPr lang="en-US"/>
          </a:p>
        </p:txBody>
      </p:sp>
      <p:sp>
        <p:nvSpPr>
          <p:cNvPr id="3" name="Subtitle 2"/>
          <p:cNvSpPr>
            <a:spLocks noGrp="1"/>
          </p:cNvSpPr>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D0B7A-F5DD-4F40-B4CB-3B2C354B893A}"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D0B7A-F5DD-4F40-B4CB-3B2C354B893A}"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D0B7A-F5DD-4F40-B4CB-3B2C354B893A}"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FD0B7A-F5DD-4F40-B4CB-3B2C354B893A}"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FD0B7A-F5DD-4F40-B4CB-3B2C354B893A}"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FD0B7A-F5DD-4F40-B4CB-3B2C354B893A}" type="datetimeFigureOut">
              <a:rPr lang="en-US" smtClean="0"/>
              <a:t>4/16/2025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FD0B7A-F5DD-4F40-B4CB-3B2C354B893A}" type="datetimeFigureOut">
              <a:rPr lang="en-US" smtClean="0"/>
              <a:t>4/16/2025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D0B7A-F5DD-4F40-B4CB-3B2C354B893A}" type="datetimeFigureOut">
              <a:rPr lang="en-US" smtClean="0"/>
              <a:t>4/16/2025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FD0B7A-F5DD-4F40-B4CB-3B2C354B893A}"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FD0B7A-F5DD-4F40-B4CB-3B2C354B893A}"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4/16/2025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635000"/>
            <a:ext cx="9144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rgbClr val="000000"/>
                </a:solidFill>
                <a:latin typeface="Cambria"/>
              </a:rPr>
              <a:t>Law about AI</a:t>
            </a:r>
            <a:endParaRPr sz="1800" dirty="0">
              <a:solidFill>
                <a:srgbClr val="000000"/>
              </a:solidFill>
              <a:latin typeface="Cambria"/>
            </a:endParaRPr>
          </a:p>
        </p:txBody>
      </p:sp>
      <p:pic>
        <p:nvPicPr>
          <p:cNvPr id="3" name="New picture"/>
          <p:cNvPicPr>
            <a:picLocks noChangeAspect="1"/>
          </p:cNvPicPr>
          <p:nvPr/>
        </p:nvPicPr>
        <p:blipFill dpi="0">
          <a:blip r:embed="rId2"/>
          <a:stretch/>
        </p:blipFill>
        <p:spPr>
          <a:xfrm>
            <a:off x="4826000" y="6096000"/>
            <a:ext cx="3390900" cy="635000"/>
          </a:xfrm>
          <a:prstGeom prst="rect">
            <a:avLst/>
          </a:prstGeom>
        </p:spPr>
      </p:pic>
    </p:spTree>
    <p:extLst>
      <p:ext uri="{BB962C8B-B14F-4D97-AF65-F5344CB8AC3E}">
        <p14:creationId xmlns:p14="http://schemas.microsoft.com/office/powerpoint/2010/main" val="312140142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333612" y="138976"/>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000" b="1" dirty="0">
                <a:solidFill>
                  <a:srgbClr val="000000"/>
                </a:solidFill>
                <a:latin typeface="Cambria"/>
              </a:rPr>
              <a:t>Hart Studies in Information Law and Regulation 
</a:t>
            </a:r>
            <a:r>
              <a:rPr sz="1600" b="1" dirty="0">
                <a:solidFill>
                  <a:srgbClr val="000000"/>
                </a:solidFill>
                <a:latin typeface="Cambria"/>
              </a:rPr>
              <a:t>Big Data for the Public Good
</a:t>
            </a:r>
            <a:r>
              <a:rPr sz="1600" dirty="0">
                <a:solidFill>
                  <a:srgbClr val="000000"/>
                </a:solidFill>
                <a:latin typeface="Cambria"/>
              </a:rPr>
              <a:t>Regulating Access to Public Sector Big Data for Research and Innovation
</a:t>
            </a:r>
            <a:r>
              <a:rPr sz="1300" dirty="0">
                <a:solidFill>
                  <a:srgbClr val="000000"/>
                </a:solidFill>
                <a:latin typeface="Cambria"/>
              </a:rPr>
              <a:t>
</a:t>
            </a:r>
            <a:r>
              <a:rPr sz="1300" dirty="0" err="1">
                <a:solidFill>
                  <a:srgbClr val="000000"/>
                </a:solidFill>
                <a:latin typeface="Cambria"/>
              </a:rPr>
              <a:t>Stergios</a:t>
            </a:r>
            <a:r>
              <a:rPr sz="1300" dirty="0">
                <a:solidFill>
                  <a:srgbClr val="000000"/>
                </a:solidFill>
                <a:latin typeface="Cambria"/>
              </a:rPr>
              <a:t> </a:t>
            </a:r>
            <a:r>
              <a:rPr sz="1300" dirty="0" err="1">
                <a:solidFill>
                  <a:srgbClr val="000000"/>
                </a:solidFill>
                <a:latin typeface="Cambria"/>
              </a:rPr>
              <a:t>Aidinlis</a:t>
            </a:r>
            <a:r>
              <a:rPr sz="1300" dirty="0">
                <a:solidFill>
                  <a:srgbClr val="000000"/>
                </a:solidFill>
                <a:latin typeface="Cambria"/>
              </a:rPr>
              <a:t>
</a:t>
            </a:r>
          </a:p>
          <a:p>
            <a:pPr lvl="1" indent="-285750">
              <a:spcAft>
                <a:spcPct val="60000"/>
              </a:spcAft>
              <a:buChar char="•"/>
            </a:pPr>
            <a:r>
              <a:rPr sz="1400" dirty="0">
                <a:solidFill>
                  <a:srgbClr val="000000"/>
                </a:solidFill>
                <a:latin typeface="Cambria"/>
              </a:rPr>
              <a:t>Unpacks the regulation of access to public sector big data for research and innovation purposes in the UK, drawing on empirical insights from real-world practitioners</a:t>
            </a:r>
          </a:p>
          <a:p>
            <a:pPr lvl="1" indent="-285750">
              <a:spcAft>
                <a:spcPct val="60000"/>
              </a:spcAft>
              <a:buChar char="•"/>
            </a:pPr>
            <a:r>
              <a:rPr sz="1400" dirty="0">
                <a:solidFill>
                  <a:srgbClr val="000000"/>
                </a:solidFill>
                <a:latin typeface="Cambria"/>
              </a:rPr>
              <a:t>Structured deliberately in a manner that is appealing to stakeholders affected by data sharing regulations</a:t>
            </a:r>
          </a:p>
          <a:p>
            <a:pPr lvl="1" indent="-285750">
              <a:spcAft>
                <a:spcPct val="60000"/>
              </a:spcAft>
              <a:buChar char="•"/>
            </a:pPr>
            <a:r>
              <a:rPr sz="1400" dirty="0">
                <a:solidFill>
                  <a:srgbClr val="000000"/>
                </a:solidFill>
                <a:latin typeface="Cambria"/>
              </a:rPr>
              <a:t>Covers key legal instruments such as the Freedom of Information Act 2000, the Data Protection Act 2018, the Digital Economy Act 2017, and the Human Rights Act 1998</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a:solidFill>
                  <a:srgbClr val="000000"/>
                </a:solidFill>
                <a:latin typeface="Cambria"/>
              </a:rPr>
              <a:t>12 June 2025
Hardback £90.00
ISBN: 9781509973309
272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49276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61976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extLst>
      <p:ext uri="{BB962C8B-B14F-4D97-AF65-F5344CB8AC3E}">
        <p14:creationId xmlns:p14="http://schemas.microsoft.com/office/powerpoint/2010/main" val="206963262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254500" y="7620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600" b="1">
                <a:solidFill>
                  <a:srgbClr val="000000"/>
                </a:solidFill>
                <a:latin typeface="Cambria"/>
              </a:rPr>
              <a:t>Artificial Intelligence and Public Law
</a:t>
            </a:r>
            <a:r>
              <a:rPr sz="1300">
                <a:solidFill>
                  <a:srgbClr val="000000"/>
                </a:solidFill>
                <a:latin typeface="Cambria"/>
              </a:rPr>
              <a:t>
Brendan McGurk KC &amp;  Joe Tomlinson
</a:t>
            </a:r>
          </a:p>
          <a:p>
            <a:pPr lvl="1" indent="-285750">
              <a:spcAft>
                <a:spcPct val="60000"/>
              </a:spcAft>
              <a:buChar char="•"/>
            </a:pPr>
            <a:r>
              <a:rPr sz="1400">
                <a:solidFill>
                  <a:srgbClr val="000000"/>
                </a:solidFill>
                <a:latin typeface="Cambria"/>
              </a:rPr>
              <a:t>The first comprehensive treatment of the application of public law to AI in the public sector</a:t>
            </a:r>
          </a:p>
          <a:p>
            <a:pPr lvl="1" indent="-285750">
              <a:spcAft>
                <a:spcPct val="60000"/>
              </a:spcAft>
              <a:buChar char="•"/>
            </a:pPr>
            <a:r>
              <a:rPr sz="1400">
                <a:solidFill>
                  <a:srgbClr val="000000"/>
                </a:solidFill>
                <a:latin typeface="Cambria"/>
              </a:rPr>
              <a:t>Provides detailed analysis of novel legal questions in a quickly-evolving area of legal practice</a:t>
            </a:r>
          </a:p>
          <a:p>
            <a:pPr lvl="1" indent="-285750">
              <a:spcAft>
                <a:spcPct val="60000"/>
              </a:spcAft>
              <a:buChar char="•"/>
            </a:pPr>
            <a:r>
              <a:rPr sz="1400">
                <a:solidFill>
                  <a:srgbClr val="000000"/>
                </a:solidFill>
                <a:latin typeface="Cambria"/>
              </a:rPr>
              <a:t>A valuable guide to the law for legal practitioners in private practice and public bodies, as well as legal researchers</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a:solidFill>
                  <a:srgbClr val="000000"/>
                </a:solidFill>
                <a:latin typeface="Cambria"/>
              </a:rPr>
              <a:t>12 June 2025
Hardback £140.00
ISBN: 9781509966707
320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47752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60452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extLst>
      <p:ext uri="{BB962C8B-B14F-4D97-AF65-F5344CB8AC3E}">
        <p14:creationId xmlns:p14="http://schemas.microsoft.com/office/powerpoint/2010/main" val="22195107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254500" y="7620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000" b="1">
                <a:solidFill>
                  <a:srgbClr val="000000"/>
                </a:solidFill>
                <a:latin typeface="Cambria"/>
              </a:rPr>
              <a:t>Computers, Privacy and Data Protection 
</a:t>
            </a:r>
            <a:r>
              <a:rPr sz="1600" b="1">
                <a:solidFill>
                  <a:srgbClr val="000000"/>
                </a:solidFill>
                <a:latin typeface="Cambria"/>
              </a:rPr>
              <a:t>Data Protection, Privacy and Artificial Intelligence, Volume 17
</a:t>
            </a:r>
            <a:r>
              <a:rPr sz="1600">
                <a:solidFill>
                  <a:srgbClr val="000000"/>
                </a:solidFill>
                <a:latin typeface="Cambria"/>
              </a:rPr>
              <a:t>To Govern or To Be Governed, That Is the Question
</a:t>
            </a:r>
            <a:r>
              <a:rPr sz="1300">
                <a:solidFill>
                  <a:srgbClr val="000000"/>
                </a:solidFill>
                <a:latin typeface="Cambria"/>
              </a:rPr>
              <a:t>Edited by Eleni Kosta, Dara Hallinan, Paul De Hert &amp;  Suzanne Nusselder
</a:t>
            </a:r>
          </a:p>
          <a:p>
            <a:pPr lvl="1" indent="-285750">
              <a:spcAft>
                <a:spcPct val="60000"/>
              </a:spcAft>
              <a:buChar char="•"/>
            </a:pPr>
            <a:r>
              <a:rPr sz="1400">
                <a:solidFill>
                  <a:srgbClr val="000000"/>
                </a:solidFill>
                <a:latin typeface="Cambria"/>
              </a:rPr>
              <a:t>Highlights issues related to the governance of artificial intelligence</a:t>
            </a:r>
          </a:p>
          <a:p>
            <a:pPr lvl="1" indent="-285750">
              <a:spcAft>
                <a:spcPct val="60000"/>
              </a:spcAft>
              <a:buChar char="•"/>
            </a:pPr>
            <a:r>
              <a:rPr sz="1400">
                <a:solidFill>
                  <a:srgbClr val="000000"/>
                </a:solidFill>
                <a:latin typeface="Cambria"/>
              </a:rPr>
              <a:t>Looks at the regulatory changes introduced by the EU AI Act</a:t>
            </a:r>
          </a:p>
          <a:p>
            <a:pPr lvl="1" indent="-285750">
              <a:spcAft>
                <a:spcPct val="60000"/>
              </a:spcAft>
              <a:buChar char="•"/>
            </a:pPr>
            <a:r>
              <a:rPr sz="1400">
                <a:solidFill>
                  <a:srgbClr val="000000"/>
                </a:solidFill>
                <a:latin typeface="Cambria"/>
              </a:rPr>
              <a:t>Examines the risks to fundamental rights associated with AI usage by law enforcement agencies</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a:solidFill>
                  <a:srgbClr val="000000"/>
                </a:solidFill>
                <a:latin typeface="Cambria"/>
              </a:rPr>
              <a:t>01 May 2025
Hardback £55.00
ISBN: 9781509984015
368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49276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61976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extLst>
      <p:ext uri="{BB962C8B-B14F-4D97-AF65-F5344CB8AC3E}">
        <p14:creationId xmlns:p14="http://schemas.microsoft.com/office/powerpoint/2010/main" val="315819738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BP LAW [GB]</a:t>
            </a:r>
          </a:p>
        </p:txBody>
      </p:sp>
      <p:sp>
        <p:nvSpPr>
          <p:cNvPr id="3" name="New shape"/>
          <p:cNvSpPr/>
          <p:nvPr/>
        </p:nvSpPr>
        <p:spPr>
          <a:xfrm>
            <a:off x="4286364" y="32296"/>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600" b="1" dirty="0">
                <a:solidFill>
                  <a:srgbClr val="000000"/>
                </a:solidFill>
                <a:latin typeface="Cambria"/>
              </a:rPr>
              <a:t>AI on Trial
</a:t>
            </a:r>
            <a:r>
              <a:rPr sz="1300" dirty="0">
                <a:solidFill>
                  <a:srgbClr val="000000"/>
                </a:solidFill>
                <a:latin typeface="Cambria"/>
              </a:rPr>
              <a:t>2nd Edition
Mark Deem &amp;  Peter Warren
</a:t>
            </a:r>
          </a:p>
          <a:p>
            <a:pPr lvl="1" indent="-285750">
              <a:spcAft>
                <a:spcPct val="60000"/>
              </a:spcAft>
              <a:buChar char="•"/>
            </a:pPr>
            <a:r>
              <a:rPr sz="1400" dirty="0">
                <a:solidFill>
                  <a:srgbClr val="000000"/>
                </a:solidFill>
                <a:latin typeface="Cambria"/>
              </a:rPr>
              <a:t>Three new “evidence chapters” on the digital divide, AI in education, and Gen AI and a completely reworked chapter on data ownership</a:t>
            </a:r>
          </a:p>
          <a:p>
            <a:pPr lvl="1" indent="-285750">
              <a:spcAft>
                <a:spcPct val="60000"/>
              </a:spcAft>
              <a:buChar char="•"/>
            </a:pPr>
            <a:r>
              <a:rPr sz="1400" dirty="0">
                <a:solidFill>
                  <a:srgbClr val="000000"/>
                </a:solidFill>
                <a:latin typeface="Cambria"/>
              </a:rPr>
              <a:t>An innovative approach to the most innovative of technologies, it is structured in the style of a trial with AI itself being on trial, including Opening Submissions, Evidence, Closing Submissions and the Verdict</a:t>
            </a:r>
          </a:p>
          <a:p>
            <a:pPr lvl="1" indent="-285750">
              <a:spcAft>
                <a:spcPct val="60000"/>
              </a:spcAft>
              <a:buChar char="•"/>
            </a:pPr>
            <a:r>
              <a:rPr sz="1400" dirty="0">
                <a:solidFill>
                  <a:srgbClr val="000000"/>
                </a:solidFill>
                <a:latin typeface="Cambria"/>
              </a:rPr>
              <a:t>Mark Deem is a leading UK legal practitioner on AI and Peter Warren is a leading technology and investigative journalist and includes interviews with leading technologists, regulators and thought-leaders from the UK, US and Europe making it truly as international in scope as the topic itself is</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a:solidFill>
                  <a:srgbClr val="000000"/>
                </a:solidFill>
                <a:latin typeface="Cambria"/>
              </a:rPr>
              <a:t>20 March 2025
Paperback £54.99
ISBN: 9781526531735
400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52324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65024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150100" y="6210300"/>
            <a:ext cx="1739900" cy="381000"/>
          </a:xfrm>
          <a:prstGeom prst="rect">
            <a:avLst/>
          </a:prstGeom>
        </p:spPr>
      </p:pic>
    </p:spTree>
    <p:extLst>
      <p:ext uri="{BB962C8B-B14F-4D97-AF65-F5344CB8AC3E}">
        <p14:creationId xmlns:p14="http://schemas.microsoft.com/office/powerpoint/2010/main" val="126856335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BP LAW [GB]</a:t>
            </a:r>
          </a:p>
        </p:txBody>
      </p:sp>
      <p:sp>
        <p:nvSpPr>
          <p:cNvPr id="3" name="New shape"/>
          <p:cNvSpPr/>
          <p:nvPr/>
        </p:nvSpPr>
        <p:spPr>
          <a:xfrm>
            <a:off x="4254500" y="7620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000" b="1">
                <a:solidFill>
                  <a:srgbClr val="000000"/>
                </a:solidFill>
                <a:latin typeface="Cambria"/>
              </a:rPr>
              <a:t>Bloomsbury Professional Law Insights 
</a:t>
            </a:r>
            <a:r>
              <a:rPr sz="1600" b="1">
                <a:solidFill>
                  <a:srgbClr val="000000"/>
                </a:solidFill>
                <a:latin typeface="Cambria"/>
              </a:rPr>
              <a:t>AI in Criminal Law
</a:t>
            </a:r>
            <a:r>
              <a:rPr sz="1300">
                <a:solidFill>
                  <a:srgbClr val="000000"/>
                </a:solidFill>
                <a:latin typeface="Cambria"/>
              </a:rPr>
              <a:t>
Áine Josephine Tyrell &amp;  Ben Douglas-Jones KC
</a:t>
            </a:r>
          </a:p>
          <a:p>
            <a:pPr lvl="1" indent="-285750">
              <a:spcAft>
                <a:spcPct val="60000"/>
              </a:spcAft>
              <a:buChar char="•"/>
            </a:pPr>
            <a:r>
              <a:rPr sz="1400">
                <a:solidFill>
                  <a:srgbClr val="000000"/>
                </a:solidFill>
                <a:latin typeface="Cambria"/>
              </a:rPr>
              <a:t>Written by an author with a unique perspective and experience of AI policy and regulation</a:t>
            </a:r>
          </a:p>
          <a:p>
            <a:pPr lvl="1" indent="-285750">
              <a:spcAft>
                <a:spcPct val="60000"/>
              </a:spcAft>
              <a:buChar char="•"/>
            </a:pPr>
            <a:r>
              <a:rPr sz="1400">
                <a:solidFill>
                  <a:srgbClr val="000000"/>
                </a:solidFill>
                <a:latin typeface="Cambria"/>
              </a:rPr>
              <a:t>Clear exposition of AI concepts and UK data protections</a:t>
            </a:r>
          </a:p>
          <a:p>
            <a:pPr lvl="1" indent="-285750">
              <a:spcAft>
                <a:spcPct val="60000"/>
              </a:spcAft>
              <a:buChar char="•"/>
            </a:pPr>
            <a:r>
              <a:rPr sz="1400">
                <a:solidFill>
                  <a:srgbClr val="000000"/>
                </a:solidFill>
                <a:latin typeface="Cambria"/>
              </a:rPr>
              <a:t>Examines how AI has already been, and is likely to be, integrated into different phases of the criminal justice process</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a:solidFill>
                  <a:srgbClr val="000000"/>
                </a:solidFill>
                <a:latin typeface="Cambria"/>
              </a:rPr>
              <a:t>20 March 2025
Paperback £50.00
ISBN: 9781526531599
104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46482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59182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150100" y="6210300"/>
            <a:ext cx="1739900" cy="381000"/>
          </a:xfrm>
          <a:prstGeom prst="rect">
            <a:avLst/>
          </a:prstGeom>
        </p:spPr>
      </p:pic>
    </p:spTree>
    <p:extLst>
      <p:ext uri="{BB962C8B-B14F-4D97-AF65-F5344CB8AC3E}">
        <p14:creationId xmlns:p14="http://schemas.microsoft.com/office/powerpoint/2010/main" val="391863147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BP LAW [GB]</a:t>
            </a:r>
          </a:p>
        </p:txBody>
      </p:sp>
      <p:sp>
        <p:nvSpPr>
          <p:cNvPr id="3" name="New shape"/>
          <p:cNvSpPr/>
          <p:nvPr/>
        </p:nvSpPr>
        <p:spPr>
          <a:xfrm>
            <a:off x="4254500" y="7620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600" b="1">
                <a:solidFill>
                  <a:srgbClr val="000000"/>
                </a:solidFill>
                <a:latin typeface="Cambria"/>
              </a:rPr>
              <a:t>How to Win: The Future of Law with Artificial Intelligence
</a:t>
            </a:r>
            <a:r>
              <a:rPr sz="1300">
                <a:solidFill>
                  <a:srgbClr val="000000"/>
                </a:solidFill>
                <a:latin typeface="Cambria"/>
              </a:rPr>
              <a:t>
Isabella Tisenhusen
</a:t>
            </a:r>
          </a:p>
          <a:p>
            <a:pPr lvl="1" indent="-285750">
              <a:spcAft>
                <a:spcPct val="60000"/>
              </a:spcAft>
              <a:buChar char="•"/>
            </a:pPr>
            <a:r>
              <a:rPr sz="1400">
                <a:solidFill>
                  <a:srgbClr val="000000"/>
                </a:solidFill>
                <a:latin typeface="Cambria"/>
              </a:rPr>
              <a:t>Helps lawyers and law firms to put in place strategies for which practice areas to develop and concentrate on where using new technologies and AI is likely to bring the greatest return in retaining clients and increasing revenue</a:t>
            </a:r>
          </a:p>
          <a:p>
            <a:pPr lvl="1" indent="-285750">
              <a:spcAft>
                <a:spcPct val="60000"/>
              </a:spcAft>
              <a:buChar char="•"/>
            </a:pPr>
            <a:r>
              <a:rPr sz="1400">
                <a:solidFill>
                  <a:srgbClr val="000000"/>
                </a:solidFill>
                <a:latin typeface="Cambria"/>
              </a:rPr>
              <a:t>Provides instructions on how to use new technologies AI and how to integrate them into legal practices</a:t>
            </a:r>
          </a:p>
          <a:p>
            <a:pPr lvl="1" indent="-285750">
              <a:spcAft>
                <a:spcPct val="60000"/>
              </a:spcAft>
              <a:buChar char="•"/>
            </a:pPr>
            <a:r>
              <a:rPr sz="1400">
                <a:solidFill>
                  <a:srgbClr val="000000"/>
                </a:solidFill>
                <a:latin typeface="Cambria"/>
              </a:rPr>
              <a:t>Builds a bridge between professionals and new technologies and AI</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a:solidFill>
                  <a:srgbClr val="000000"/>
                </a:solidFill>
                <a:latin typeface="Cambria"/>
              </a:rPr>
              <a:t>31 January 2025
Paperback £30.00
ISBN: 9781526532749
192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49276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61976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150100" y="6210300"/>
            <a:ext cx="1739900" cy="381000"/>
          </a:xfrm>
          <a:prstGeom prst="rect">
            <a:avLst/>
          </a:prstGeom>
        </p:spPr>
      </p:pic>
    </p:spTree>
    <p:extLst>
      <p:ext uri="{BB962C8B-B14F-4D97-AF65-F5344CB8AC3E}">
        <p14:creationId xmlns:p14="http://schemas.microsoft.com/office/powerpoint/2010/main" val="207461373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254500" y="7620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600" b="1">
                <a:solidFill>
                  <a:srgbClr val="000000"/>
                </a:solidFill>
                <a:latin typeface="Cambria"/>
              </a:rPr>
              <a:t>The New Laws of Outer Space
</a:t>
            </a:r>
            <a:r>
              <a:rPr sz="1600">
                <a:solidFill>
                  <a:srgbClr val="000000"/>
                </a:solidFill>
                <a:latin typeface="Cambria"/>
              </a:rPr>
              <a:t>Ethics, Legislation, and Governance in the Age of Artificial Intelligence
</a:t>
            </a:r>
            <a:r>
              <a:rPr sz="1300">
                <a:solidFill>
                  <a:srgbClr val="000000"/>
                </a:solidFill>
                <a:latin typeface="Cambria"/>
              </a:rPr>
              <a:t>
Ugo Pagallo
</a:t>
            </a:r>
          </a:p>
          <a:p>
            <a:pPr lvl="1" indent="-285750">
              <a:spcAft>
                <a:spcPct val="60000"/>
              </a:spcAft>
              <a:buChar char="•"/>
            </a:pPr>
            <a:r>
              <a:rPr sz="1400">
                <a:solidFill>
                  <a:srgbClr val="000000"/>
                </a:solidFill>
                <a:latin typeface="Cambria"/>
              </a:rPr>
              <a:t>Adds to the theoretical understanding of space law, which is often overlooked by scholars in the field</a:t>
            </a:r>
          </a:p>
          <a:p>
            <a:pPr lvl="1" indent="-285750">
              <a:spcAft>
                <a:spcPct val="60000"/>
              </a:spcAft>
              <a:buChar char="•"/>
            </a:pPr>
            <a:r>
              <a:rPr sz="1400">
                <a:solidFill>
                  <a:srgbClr val="000000"/>
                </a:solidFill>
                <a:latin typeface="Cambria"/>
              </a:rPr>
              <a:t>Offers a theoretical and philosophical perspective on the legal ramifications of human expansion into space, including the issue of democratisation of outer space</a:t>
            </a:r>
          </a:p>
          <a:p>
            <a:pPr lvl="1" indent="-285750">
              <a:spcAft>
                <a:spcPct val="60000"/>
              </a:spcAft>
              <a:buChar char="•"/>
            </a:pPr>
            <a:r>
              <a:rPr sz="1400">
                <a:solidFill>
                  <a:srgbClr val="000000"/>
                </a:solidFill>
                <a:latin typeface="Cambria"/>
              </a:rPr>
              <a:t>Maps out the challenges brought about by the militarisation and privatisation of outer space</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a:solidFill>
                  <a:srgbClr val="000000"/>
                </a:solidFill>
                <a:latin typeface="Cambria"/>
              </a:rPr>
              <a:t>14 November 2024
Hardback £90.00
ISBN: 9781509976188
240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49276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61976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extLst>
      <p:ext uri="{BB962C8B-B14F-4D97-AF65-F5344CB8AC3E}">
        <p14:creationId xmlns:p14="http://schemas.microsoft.com/office/powerpoint/2010/main" val="257837759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254500" y="7620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600" b="1">
                <a:solidFill>
                  <a:srgbClr val="000000"/>
                </a:solidFill>
                <a:latin typeface="Cambria"/>
              </a:rPr>
              <a:t>Law, Death, and Robots
</a:t>
            </a:r>
            <a:r>
              <a:rPr sz="1600">
                <a:solidFill>
                  <a:srgbClr val="000000"/>
                </a:solidFill>
                <a:latin typeface="Cambria"/>
              </a:rPr>
              <a:t>The Regulation of Artificial Intelligence in High-Risk Civil Applications
</a:t>
            </a:r>
            <a:r>
              <a:rPr sz="1300">
                <a:solidFill>
                  <a:srgbClr val="000000"/>
                </a:solidFill>
                <a:latin typeface="Cambria"/>
              </a:rPr>
              <a:t>
Keri Grieman
</a:t>
            </a:r>
          </a:p>
          <a:p>
            <a:pPr lvl="1" indent="-285750">
              <a:spcAft>
                <a:spcPct val="60000"/>
              </a:spcAft>
              <a:buChar char="•"/>
            </a:pPr>
            <a:r>
              <a:rPr sz="1400">
                <a:solidFill>
                  <a:srgbClr val="000000"/>
                </a:solidFill>
                <a:latin typeface="Cambria"/>
              </a:rPr>
              <a:t>Analyses existing regulation mechanisms and how they apply to high-risk civil AI</a:t>
            </a:r>
          </a:p>
          <a:p>
            <a:pPr lvl="1" indent="-285750">
              <a:spcAft>
                <a:spcPct val="60000"/>
              </a:spcAft>
              <a:buChar char="•"/>
            </a:pPr>
            <a:r>
              <a:rPr sz="1400">
                <a:solidFill>
                  <a:srgbClr val="000000"/>
                </a:solidFill>
                <a:latin typeface="Cambria"/>
              </a:rPr>
              <a:t>Looks at what AI producers should do to avoid liability</a:t>
            </a:r>
          </a:p>
          <a:p>
            <a:pPr lvl="1" indent="-285750">
              <a:spcAft>
                <a:spcPct val="60000"/>
              </a:spcAft>
              <a:buChar char="•"/>
            </a:pPr>
            <a:r>
              <a:rPr sz="1400">
                <a:solidFill>
                  <a:srgbClr val="000000"/>
                </a:solidFill>
                <a:latin typeface="Cambria"/>
              </a:rPr>
              <a:t>Proposes a jurisdictionally-agnostic blueprint for regulation</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a:solidFill>
                  <a:srgbClr val="000000"/>
                </a:solidFill>
                <a:latin typeface="Cambria"/>
              </a:rPr>
              <a:t>17 October 2024
Hardback £85.00
ISBN: 9781509977444
312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49276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61976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extLst>
      <p:ext uri="{BB962C8B-B14F-4D97-AF65-F5344CB8AC3E}">
        <p14:creationId xmlns:p14="http://schemas.microsoft.com/office/powerpoint/2010/main" val="119786971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Beck Hart Nomos</a:t>
            </a:r>
          </a:p>
        </p:txBody>
      </p:sp>
      <p:sp>
        <p:nvSpPr>
          <p:cNvPr id="3" name="Content Placeholder 2"/>
          <p:cNvSpPr>
            <a:spLocks noGrp="1"/>
          </p:cNvSpPr>
          <p:nvPr>
            <p:ph idx="1"/>
          </p:nvPr>
        </p:nvSpPr>
        <p:spPr/>
        <p:txBody>
          <a:bodyPr>
            <a:normAutofit fontScale="47500" lnSpcReduction="20000"/>
          </a:bodyPr>
          <a:lstStyle/>
          <a:p>
            <a:r>
              <a:rPr lang="en-US" dirty="0" err="1"/>
              <a:t>Verlag</a:t>
            </a:r>
            <a:r>
              <a:rPr lang="en-US" dirty="0"/>
              <a:t> C.H.BECK and Nomos, in accordance with their authors’ increasing need to publish in English, have initiated a </a:t>
            </a:r>
            <a:r>
              <a:rPr lang="en-US" dirty="0" err="1"/>
              <a:t>programme</a:t>
            </a:r>
            <a:r>
              <a:rPr lang="en-US" dirty="0"/>
              <a:t> of publishing legal books in English. To this end C.H.BECK and Nomos closely cooperate with Oxford-based Hart Publishing under the common brand “Beck • Hart • Nomos”.</a:t>
            </a:r>
          </a:p>
          <a:p>
            <a:endParaRPr lang="en-US" dirty="0"/>
          </a:p>
          <a:p>
            <a:r>
              <a:rPr lang="en-US" dirty="0"/>
              <a:t>The publications focus on subjects of European and International law. Topics which are and will be addressed are Private and Public International Law, Foreign and International Business Law, Foreign and International Criminal Law, International Arbitration and Litigation, as well as various fields of European Union Law, such as Competition Law, Intellectual Property Law, Insolvency Law, Distribution Law and Agricultural Law. The </a:t>
            </a:r>
            <a:r>
              <a:rPr lang="en-US" dirty="0" err="1"/>
              <a:t>programme</a:t>
            </a:r>
            <a:r>
              <a:rPr lang="en-US" dirty="0"/>
              <a:t> distinguishes itself from that of competing English language publishers by </a:t>
            </a:r>
            <a:r>
              <a:rPr lang="en-US" dirty="0" err="1"/>
              <a:t>focussing</a:t>
            </a:r>
            <a:r>
              <a:rPr lang="en-US" dirty="0"/>
              <a:t> on article-by-article commentaries, i.e. an intentional method of presentation which comes closest to the statute-driven perception of legal writing on the European continent and also Asia. Thus, the peculiarities of the largely codified European law have been taken into consideration. But also English and North American lawyers increasingly appreciate article-by-article commentaries and commentary-like handbooks, the more as statutory law has gained in importance also in common law countries. The </a:t>
            </a:r>
            <a:r>
              <a:rPr lang="en-US" dirty="0" err="1"/>
              <a:t>programme</a:t>
            </a:r>
            <a:r>
              <a:rPr lang="en-US" dirty="0"/>
              <a:t> is geared towards customers world-wide, </a:t>
            </a:r>
            <a:r>
              <a:rPr lang="en-US" dirty="0" err="1"/>
              <a:t>characterised</a:t>
            </a:r>
            <a:r>
              <a:rPr lang="en-US" dirty="0"/>
              <a:t> by their use of English as a common language. For non-English customers the English legal terminology in the context of a commentary or handbook will provide a specific incentive, as it can be directly used in communications with foreign partners or Clients.</a:t>
            </a:r>
          </a:p>
        </p:txBody>
      </p:sp>
    </p:spTree>
    <p:extLst>
      <p:ext uri="{BB962C8B-B14F-4D97-AF65-F5344CB8AC3E}">
        <p14:creationId xmlns:p14="http://schemas.microsoft.com/office/powerpoint/2010/main" val="332504134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254500" y="7620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600" b="1">
                <a:solidFill>
                  <a:srgbClr val="000000"/>
                </a:solidFill>
                <a:latin typeface="Cambria"/>
              </a:rPr>
              <a:t>Chinese Civil Code
</a:t>
            </a:r>
            <a:r>
              <a:rPr sz="1600">
                <a:solidFill>
                  <a:srgbClr val="000000"/>
                </a:solidFill>
                <a:latin typeface="Cambria"/>
              </a:rPr>
              <a:t>Specific Parts
</a:t>
            </a:r>
            <a:r>
              <a:rPr sz="1300">
                <a:solidFill>
                  <a:srgbClr val="000000"/>
                </a:solidFill>
                <a:latin typeface="Cambria"/>
              </a:rPr>
              <a:t>
Yuanshi Bu
</a:t>
            </a:r>
          </a:p>
          <a:p>
            <a:pPr lvl="1" indent="-285750">
              <a:spcAft>
                <a:spcPct val="60000"/>
              </a:spcAft>
              <a:buChar char="•"/>
            </a:pPr>
            <a:r>
              <a:rPr sz="1400">
                <a:solidFill>
                  <a:srgbClr val="000000"/>
                </a:solidFill>
                <a:latin typeface="Cambria"/>
              </a:rPr>
              <a:t>In-depth analysis of the six specific books of the Code</a:t>
            </a:r>
          </a:p>
          <a:p>
            <a:pPr lvl="1" indent="-285750">
              <a:spcAft>
                <a:spcPct val="60000"/>
              </a:spcAft>
              <a:buChar char="•"/>
            </a:pPr>
            <a:r>
              <a:rPr sz="1400">
                <a:solidFill>
                  <a:srgbClr val="000000"/>
                </a:solidFill>
                <a:latin typeface="Cambria"/>
              </a:rPr>
              <a:t>Puts an emphasis on contract law and address six major contract types in detail</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a:solidFill>
                  <a:srgbClr val="000000"/>
                </a:solidFill>
                <a:latin typeface="Cambria"/>
              </a:rPr>
              <a:t>02 May 2024
Hardback £225.00
ISBN: 9781509972913
400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49276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61976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254500" y="7620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600" b="1">
                <a:solidFill>
                  <a:srgbClr val="000000"/>
                </a:solidFill>
                <a:latin typeface="Cambria"/>
              </a:rPr>
              <a:t>AI Regulation and Institutional Change
</a:t>
            </a:r>
            <a:r>
              <a:rPr sz="1600">
                <a:solidFill>
                  <a:srgbClr val="000000"/>
                </a:solidFill>
                <a:latin typeface="Cambria"/>
              </a:rPr>
              <a:t>Transforming State Authority in AI’s Global Shadow
</a:t>
            </a:r>
            <a:r>
              <a:rPr sz="1300">
                <a:solidFill>
                  <a:srgbClr val="000000"/>
                </a:solidFill>
                <a:latin typeface="Cambria"/>
              </a:rPr>
              <a:t>
Margarita Amaxopoulou
</a:t>
            </a:r>
          </a:p>
          <a:p>
            <a:pPr lvl="1" indent="-285750">
              <a:spcAft>
                <a:spcPct val="60000"/>
              </a:spcAft>
              <a:buChar char="•"/>
            </a:pPr>
            <a:r>
              <a:rPr sz="1400">
                <a:solidFill>
                  <a:srgbClr val="000000"/>
                </a:solidFill>
                <a:latin typeface="Cambria"/>
              </a:rPr>
              <a:t>Offers applied and original empirical insights into the transformation of the State, triggered by the rise of AI and the need to regulate it across borders</a:t>
            </a:r>
          </a:p>
          <a:p>
            <a:pPr lvl="1" indent="-285750">
              <a:spcAft>
                <a:spcPct val="60000"/>
              </a:spcAft>
              <a:buChar char="•"/>
            </a:pPr>
            <a:r>
              <a:rPr sz="1400">
                <a:solidFill>
                  <a:srgbClr val="000000"/>
                </a:solidFill>
                <a:latin typeface="Cambria"/>
              </a:rPr>
              <a:t>Provides a holistic understanding of the actors, norms, and processes surrounding AI regulation as a contemporary global phenomenon</a:t>
            </a:r>
          </a:p>
          <a:p>
            <a:pPr lvl="1" indent="-285750">
              <a:spcAft>
                <a:spcPct val="60000"/>
              </a:spcAft>
              <a:buChar char="•"/>
            </a:pPr>
            <a:r>
              <a:rPr sz="1400">
                <a:solidFill>
                  <a:srgbClr val="000000"/>
                </a:solidFill>
                <a:latin typeface="Cambria"/>
              </a:rPr>
              <a:t>Provides valuable lessons and recommendations that can inform AI policy development and implementation</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a:solidFill>
                  <a:srgbClr val="000000"/>
                </a:solidFill>
                <a:latin typeface="Cambria"/>
              </a:rPr>
              <a:t>11 December 2025
Hardback £90.00
ISBN: 9781509986385
288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49276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61976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extLst>
      <p:ext uri="{BB962C8B-B14F-4D97-AF65-F5344CB8AC3E}">
        <p14:creationId xmlns:p14="http://schemas.microsoft.com/office/powerpoint/2010/main" val="6375065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254500" y="7620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600" b="1">
                <a:solidFill>
                  <a:srgbClr val="000000"/>
                </a:solidFill>
                <a:latin typeface="Cambria"/>
              </a:rPr>
              <a:t>CIETAC Arbitration Rules 2024
</a:t>
            </a:r>
            <a:r>
              <a:rPr sz="1600">
                <a:solidFill>
                  <a:srgbClr val="000000"/>
                </a:solidFill>
                <a:latin typeface="Cambria"/>
              </a:rPr>
              <a:t>Article-by-Article Commentary
</a:t>
            </a:r>
            <a:r>
              <a:rPr sz="1300">
                <a:solidFill>
                  <a:srgbClr val="000000"/>
                </a:solidFill>
                <a:latin typeface="Cambria"/>
              </a:rPr>
              <a:t>
Eckart Brödermann &amp;  Björn Etgen
</a:t>
            </a:r>
          </a:p>
          <a:p>
            <a:pPr lvl="1" indent="-285750">
              <a:spcAft>
                <a:spcPct val="60000"/>
              </a:spcAft>
              <a:buChar char="•"/>
            </a:pPr>
            <a:r>
              <a:rPr sz="1400">
                <a:solidFill>
                  <a:srgbClr val="000000"/>
                </a:solidFill>
                <a:latin typeface="Cambria"/>
              </a:rPr>
              <a:t>Includes several notable changes concerning, e.g. the digitalisation of CIETAC arbitration, interim awards, and the approach to ad hoc arbitration</a:t>
            </a:r>
          </a:p>
          <a:p>
            <a:pPr lvl="1" indent="-285750">
              <a:spcAft>
                <a:spcPct val="60000"/>
              </a:spcAft>
              <a:buChar char="•"/>
            </a:pPr>
            <a:r>
              <a:rPr sz="1400">
                <a:solidFill>
                  <a:srgbClr val="000000"/>
                </a:solidFill>
                <a:latin typeface="Cambria"/>
              </a:rPr>
              <a:t>Provides detailed information on arbitration in China from a legal and a cultural perspective</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a:solidFill>
                  <a:srgbClr val="000000"/>
                </a:solidFill>
                <a:latin typeface="Cambria"/>
              </a:rPr>
              <a:t>17 October 2024
Paperback £60.00
ISBN: 9781509984374
208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35052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47752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254500" y="7620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600" b="1">
                <a:solidFill>
                  <a:srgbClr val="000000"/>
                </a:solidFill>
                <a:latin typeface="Cambria"/>
              </a:rPr>
              <a:t>Unitary Patent Enforcement
</a:t>
            </a:r>
            <a:r>
              <a:rPr sz="1600">
                <a:solidFill>
                  <a:srgbClr val="000000"/>
                </a:solidFill>
                <a:latin typeface="Cambria"/>
              </a:rPr>
              <a:t>A Practitioner’s Guide
</a:t>
            </a:r>
            <a:r>
              <a:rPr sz="1300">
                <a:solidFill>
                  <a:srgbClr val="000000"/>
                </a:solidFill>
                <a:latin typeface="Cambria"/>
              </a:rPr>
              <a:t>Edited by Johannes Pitz, Thure Schubert &amp;  Georg Andreas Rauh
</a:t>
            </a:r>
          </a:p>
          <a:p>
            <a:pPr lvl="1" indent="-285750">
              <a:spcAft>
                <a:spcPct val="60000"/>
              </a:spcAft>
              <a:buChar char="•"/>
            </a:pPr>
            <a:r>
              <a:rPr sz="1400">
                <a:solidFill>
                  <a:srgbClr val="000000"/>
                </a:solidFill>
                <a:latin typeface="Cambria"/>
              </a:rPr>
              <a:t>Explores the procedures before the UPC both with respect to substantial aspects of the unitary patent, in particular the scope of protection, as well as the procedural enforceability of the Unitary Patent</a:t>
            </a:r>
          </a:p>
          <a:p>
            <a:pPr lvl="1" indent="-285750">
              <a:spcAft>
                <a:spcPct val="60000"/>
              </a:spcAft>
              <a:buChar char="•"/>
            </a:pPr>
            <a:r>
              <a:rPr sz="1400">
                <a:solidFill>
                  <a:srgbClr val="000000"/>
                </a:solidFill>
                <a:latin typeface="Cambria"/>
              </a:rPr>
              <a:t>Patent lawyers practising in the EU will benefit from the guide to its proceedings that this book provides</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a:solidFill>
                  <a:srgbClr val="000000"/>
                </a:solidFill>
                <a:latin typeface="Cambria"/>
              </a:rPr>
              <a:t>06 February 2025
Hardback £160.00
ISBN: 9781509924035
256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49276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61976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254500" y="7620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600" b="1">
                <a:solidFill>
                  <a:srgbClr val="000000"/>
                </a:solidFill>
                <a:latin typeface="Cambria"/>
              </a:rPr>
              <a:t>Unified Patent Court Procedure
</a:t>
            </a:r>
            <a:r>
              <a:rPr sz="1600">
                <a:solidFill>
                  <a:srgbClr val="000000"/>
                </a:solidFill>
                <a:latin typeface="Cambria"/>
              </a:rPr>
              <a:t>A Commentary
</a:t>
            </a:r>
            <a:r>
              <a:rPr sz="1300">
                <a:solidFill>
                  <a:srgbClr val="000000"/>
                </a:solidFill>
                <a:latin typeface="Cambria"/>
              </a:rPr>
              <a:t>
Christof Augenstein, Sabine Agé &amp;  Alex Wilson
</a:t>
            </a:r>
          </a:p>
          <a:p>
            <a:pPr lvl="1" indent="-285750">
              <a:spcAft>
                <a:spcPct val="60000"/>
              </a:spcAft>
              <a:buChar char="•"/>
            </a:pPr>
            <a:r>
              <a:rPr sz="1400">
                <a:solidFill>
                  <a:srgbClr val="000000"/>
                </a:solidFill>
                <a:latin typeface="Cambria"/>
              </a:rPr>
              <a:t>This commentary examines the procedure of the Unitary Patent Court.</a:t>
            </a:r>
          </a:p>
          <a:p>
            <a:pPr lvl="1" indent="-285750">
              <a:spcAft>
                <a:spcPct val="60000"/>
              </a:spcAft>
              <a:buChar char="•"/>
            </a:pPr>
            <a:r>
              <a:rPr sz="1400">
                <a:solidFill>
                  <a:srgbClr val="000000"/>
                </a:solidFill>
                <a:latin typeface="Cambria"/>
              </a:rPr>
              <a:t>Chapters cover: Infringement and Defences; Proceedings and the UPC; Statutes of the UPCC; Financial Provisions; General Provisions; Languages of Proceedings; Proceedings before the Court; Powers of the Court; Appeals; Decisions and Implementation and Operation of Agreement.</a:t>
            </a:r>
          </a:p>
          <a:p>
            <a:pPr lvl="1" indent="-285750">
              <a:spcAft>
                <a:spcPct val="60000"/>
              </a:spcAft>
              <a:buChar char="•"/>
            </a:pPr>
            <a:r>
              <a:rPr sz="1400">
                <a:solidFill>
                  <a:srgbClr val="000000"/>
                </a:solidFill>
                <a:latin typeface="Cambria"/>
              </a:rPr>
              <a:t>An interesting read for practitioners and academics working in the field of copyright law and civil procedure.</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a:solidFill>
                  <a:srgbClr val="000000"/>
                </a:solidFill>
                <a:latin typeface="Cambria"/>
              </a:rPr>
              <a:t>06 February 2025
Hardback £300.00
ISBN: 9781849464932
1000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49276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61976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262100" y="4445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600" b="1" dirty="0">
                <a:solidFill>
                  <a:srgbClr val="000000"/>
                </a:solidFill>
                <a:latin typeface="Cambria"/>
              </a:rPr>
              <a:t>The EU Audiovisual Media Services Directive
</a:t>
            </a:r>
            <a:r>
              <a:rPr sz="1600" dirty="0">
                <a:solidFill>
                  <a:srgbClr val="000000"/>
                </a:solidFill>
                <a:latin typeface="Cambria"/>
              </a:rPr>
              <a:t>Comparative Commentary on the AVMSD and National Implementation
</a:t>
            </a:r>
            <a:r>
              <a:rPr sz="1300" dirty="0">
                <a:solidFill>
                  <a:srgbClr val="000000"/>
                </a:solidFill>
                <a:latin typeface="Cambria"/>
              </a:rPr>
              <a:t>Edited by Mark D Cole &amp;  Jenny </a:t>
            </a:r>
            <a:r>
              <a:rPr sz="1300" dirty="0" err="1">
                <a:solidFill>
                  <a:srgbClr val="000000"/>
                </a:solidFill>
                <a:latin typeface="Cambria"/>
              </a:rPr>
              <a:t>Metzdorf</a:t>
            </a:r>
            <a:r>
              <a:rPr sz="1300" dirty="0">
                <a:solidFill>
                  <a:srgbClr val="000000"/>
                </a:solidFill>
                <a:latin typeface="Cambria"/>
              </a:rPr>
              <a:t>
</a:t>
            </a:r>
          </a:p>
          <a:p>
            <a:pPr lvl="1" indent="-285750">
              <a:spcAft>
                <a:spcPct val="60000"/>
              </a:spcAft>
              <a:buChar char="•"/>
            </a:pPr>
            <a:r>
              <a:rPr sz="1400" dirty="0">
                <a:solidFill>
                  <a:srgbClr val="000000"/>
                </a:solidFill>
                <a:latin typeface="Cambria"/>
              </a:rPr>
              <a:t>This original commentary sets out, article-by-article, the provisions contained in the Directive before </a:t>
            </a:r>
            <a:r>
              <a:rPr sz="1400" dirty="0" err="1">
                <a:solidFill>
                  <a:srgbClr val="000000"/>
                </a:solidFill>
                <a:latin typeface="Cambria"/>
              </a:rPr>
              <a:t>analysing</a:t>
            </a:r>
            <a:r>
              <a:rPr sz="1400" dirty="0">
                <a:solidFill>
                  <a:srgbClr val="000000"/>
                </a:solidFill>
                <a:latin typeface="Cambria"/>
              </a:rPr>
              <a:t> domestic transpositions.</a:t>
            </a:r>
          </a:p>
          <a:p>
            <a:pPr lvl="1" indent="-285750">
              <a:spcAft>
                <a:spcPct val="60000"/>
              </a:spcAft>
              <a:buChar char="•"/>
            </a:pPr>
            <a:r>
              <a:rPr sz="1400" dirty="0">
                <a:solidFill>
                  <a:srgbClr val="000000"/>
                </a:solidFill>
                <a:latin typeface="Cambria"/>
              </a:rPr>
              <a:t>The book takes a comparative approach by systematically examining the national implementing measures of the future 28 Member States (including Croatia), revealing similarities and differences and </a:t>
            </a:r>
            <a:r>
              <a:rPr sz="1400" dirty="0" err="1">
                <a:solidFill>
                  <a:srgbClr val="000000"/>
                </a:solidFill>
                <a:latin typeface="Cambria"/>
              </a:rPr>
              <a:t>analysing</a:t>
            </a:r>
            <a:r>
              <a:rPr sz="1400" dirty="0">
                <a:solidFill>
                  <a:srgbClr val="000000"/>
                </a:solidFill>
                <a:latin typeface="Cambria"/>
              </a:rPr>
              <a:t> their compliance with the Directive.</a:t>
            </a:r>
          </a:p>
          <a:p>
            <a:pPr lvl="1" indent="-285750">
              <a:spcAft>
                <a:spcPct val="60000"/>
              </a:spcAft>
              <a:buChar char="•"/>
            </a:pPr>
            <a:r>
              <a:rPr sz="1400" dirty="0">
                <a:solidFill>
                  <a:srgbClr val="000000"/>
                </a:solidFill>
                <a:latin typeface="Cambria"/>
              </a:rPr>
              <a:t>A unique reference point for regulatory authorities, media entities, academics, lawyers and political interest groups working in the field of media law.</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a:solidFill>
                  <a:srgbClr val="000000"/>
                </a:solidFill>
                <a:latin typeface="Cambria"/>
              </a:rPr>
              <a:t>29 May 2025
Hardback £200.00
ISBN: 9781849467858
1008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47117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59817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254500" y="7620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600" b="1" dirty="0">
                <a:solidFill>
                  <a:srgbClr val="000000"/>
                </a:solidFill>
                <a:latin typeface="Cambria"/>
              </a:rPr>
              <a:t>Global Restructuring
</a:t>
            </a:r>
            <a:r>
              <a:rPr sz="1300" dirty="0">
                <a:solidFill>
                  <a:srgbClr val="000000"/>
                </a:solidFill>
                <a:latin typeface="Cambria"/>
              </a:rPr>
              <a:t>Edited by Ursula Schlegel, Stephan </a:t>
            </a:r>
            <a:r>
              <a:rPr sz="1300" dirty="0" err="1">
                <a:solidFill>
                  <a:srgbClr val="000000"/>
                </a:solidFill>
                <a:latin typeface="Cambria"/>
              </a:rPr>
              <a:t>Madaus</a:t>
            </a:r>
            <a:r>
              <a:rPr sz="1300" dirty="0">
                <a:solidFill>
                  <a:srgbClr val="000000"/>
                </a:solidFill>
                <a:latin typeface="Cambria"/>
              </a:rPr>
              <a:t> &amp;  David Alisson</a:t>
            </a:r>
            <a:endParaRPr lang="en-US" sz="1300" dirty="0">
              <a:solidFill>
                <a:srgbClr val="000000"/>
              </a:solidFill>
              <a:latin typeface="Cambria"/>
            </a:endParaRPr>
          </a:p>
          <a:p>
            <a:pPr algn="just"/>
            <a:endParaRPr lang="en-US" sz="1300" dirty="0">
              <a:solidFill>
                <a:srgbClr val="000000"/>
              </a:solidFill>
              <a:latin typeface="Cambria"/>
            </a:endParaRPr>
          </a:p>
          <a:p>
            <a:pPr algn="just"/>
            <a:r>
              <a:rPr lang="en-US" sz="1300" dirty="0">
                <a:solidFill>
                  <a:srgbClr val="000000"/>
                </a:solidFill>
                <a:latin typeface="Cambria"/>
              </a:rPr>
              <a:t>This book shall provide a global compilation of above 50 concise introductions to insolvency/ restructuring jurisdictions; complemented by an overview on international procedural and recognition rules. </a:t>
            </a:r>
            <a:r>
              <a:rPr sz="1300" dirty="0">
                <a:solidFill>
                  <a:srgbClr val="000000"/>
                </a:solidFill>
                <a:latin typeface="Cambria"/>
              </a:rPr>
              <a:t>
</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dirty="0">
                <a:solidFill>
                  <a:srgbClr val="000000"/>
                </a:solidFill>
                <a:latin typeface="Cambria"/>
              </a:rPr>
              <a:t>29 May 2025
Hardback £250.00
ISBN: 9781509931392
1008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49276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61976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254500" y="7620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600" b="1">
                <a:solidFill>
                  <a:srgbClr val="000000"/>
                </a:solidFill>
                <a:latin typeface="Cambria"/>
              </a:rPr>
              <a:t>SEP with FRAND-declaration in Arbitral Proceedings
</a:t>
            </a:r>
            <a:r>
              <a:rPr sz="1300">
                <a:solidFill>
                  <a:srgbClr val="000000"/>
                </a:solidFill>
                <a:latin typeface="Cambria"/>
              </a:rPr>
              <a:t>Edited by Peter Chrocziel, Thomas Kuhnen &amp;  Erik Schafer
</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dirty="0">
                <a:solidFill>
                  <a:srgbClr val="000000"/>
                </a:solidFill>
                <a:latin typeface="Cambria"/>
              </a:rPr>
              <a:t>29 May 2025
Hardback £170.00
ISBN: 9781509931453
256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35052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47752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254500" y="7620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600" b="1">
                <a:solidFill>
                  <a:srgbClr val="000000"/>
                </a:solidFill>
                <a:latin typeface="Cambria"/>
              </a:rPr>
              <a:t>European Merger Control
</a:t>
            </a:r>
            <a:r>
              <a:rPr sz="1600">
                <a:solidFill>
                  <a:srgbClr val="000000"/>
                </a:solidFill>
                <a:latin typeface="Cambria"/>
              </a:rPr>
              <a:t>A Handbook
</a:t>
            </a:r>
            <a:r>
              <a:rPr sz="1300">
                <a:solidFill>
                  <a:srgbClr val="000000"/>
                </a:solidFill>
                <a:latin typeface="Cambria"/>
              </a:rPr>
              <a:t>2nd Edition
Edited by Michael Rosenthal &amp;  Stefan Thomas
</a:t>
            </a:r>
          </a:p>
          <a:p>
            <a:pPr lvl="1" indent="-285750">
              <a:spcAft>
                <a:spcPct val="60000"/>
              </a:spcAft>
              <a:buChar char="•"/>
            </a:pPr>
            <a:r>
              <a:rPr sz="1400">
                <a:solidFill>
                  <a:srgbClr val="000000"/>
                </a:solidFill>
                <a:latin typeface="Cambria"/>
              </a:rPr>
              <a:t>Specific and detailed treatment of EU merger control</a:t>
            </a:r>
          </a:p>
          <a:p>
            <a:pPr lvl="1" indent="-285750">
              <a:spcAft>
                <a:spcPct val="60000"/>
              </a:spcAft>
              <a:buChar char="•"/>
            </a:pPr>
            <a:r>
              <a:rPr sz="1400">
                <a:solidFill>
                  <a:srgbClr val="000000"/>
                </a:solidFill>
                <a:latin typeface="Cambria"/>
              </a:rPr>
              <a:t>Comprehensive and up-to-date overview of recent case law and Commission guidance</a:t>
            </a:r>
          </a:p>
          <a:p>
            <a:pPr lvl="1" indent="-285750">
              <a:spcAft>
                <a:spcPct val="60000"/>
              </a:spcAft>
              <a:buChar char="•"/>
            </a:pPr>
            <a:r>
              <a:rPr sz="1400">
                <a:solidFill>
                  <a:srgbClr val="000000"/>
                </a:solidFill>
                <a:latin typeface="Cambria"/>
              </a:rPr>
              <a:t>Detailed analysis of economic issues posed by the EUMR</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a:solidFill>
                  <a:srgbClr val="000000"/>
                </a:solidFill>
                <a:latin typeface="Cambria"/>
              </a:rPr>
              <a:t>29 May 2025
Hardback £295.00
ISBN: 9781509926152
720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49276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61976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254500" y="7620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600" b="1">
                <a:solidFill>
                  <a:srgbClr val="000000"/>
                </a:solidFill>
                <a:latin typeface="Cambria"/>
              </a:rPr>
              <a:t>European Banking Regulation
</a:t>
            </a:r>
            <a:r>
              <a:rPr sz="1300">
                <a:solidFill>
                  <a:srgbClr val="000000"/>
                </a:solidFill>
                <a:latin typeface="Cambria"/>
              </a:rPr>
              <a:t>Edited by Horst Eidenmüller, Mathias Habersack &amp;  Lars Klöhn
</a:t>
            </a:r>
          </a:p>
          <a:p>
            <a:pPr lvl="1" indent="-285750">
              <a:spcAft>
                <a:spcPct val="60000"/>
              </a:spcAft>
              <a:buChar char="•"/>
            </a:pPr>
            <a:r>
              <a:rPr sz="1400">
                <a:solidFill>
                  <a:srgbClr val="000000"/>
                </a:solidFill>
                <a:latin typeface="Cambria"/>
              </a:rPr>
              <a:t>Rigorous examination of the new ‘post crisis’ banking regulatory framework</a:t>
            </a:r>
          </a:p>
          <a:p>
            <a:pPr lvl="1" indent="-285750">
              <a:spcAft>
                <a:spcPct val="60000"/>
              </a:spcAft>
              <a:buChar char="•"/>
            </a:pPr>
            <a:r>
              <a:rPr sz="1400">
                <a:solidFill>
                  <a:srgbClr val="000000"/>
                </a:solidFill>
                <a:latin typeface="Cambria"/>
              </a:rPr>
              <a:t>Assesses the effectiveness of new framework</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a:solidFill>
                  <a:srgbClr val="000000"/>
                </a:solidFill>
                <a:latin typeface="Cambria"/>
              </a:rPr>
              <a:t>29 May 2025
Hardback £100.00
ISBN: 9781509923953
304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49276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61976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254500" y="7620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600" b="1">
                <a:solidFill>
                  <a:srgbClr val="000000"/>
                </a:solidFill>
                <a:latin typeface="Cambria"/>
              </a:rPr>
              <a:t>The Evolution of the EU Treaties
</a:t>
            </a:r>
            <a:r>
              <a:rPr sz="1600">
                <a:solidFill>
                  <a:srgbClr val="000000"/>
                </a:solidFill>
                <a:latin typeface="Cambria"/>
              </a:rPr>
              <a:t>From the Treaties of Rome to the Conference on the Future of Europe
</a:t>
            </a:r>
            <a:r>
              <a:rPr sz="1300">
                <a:solidFill>
                  <a:srgbClr val="000000"/>
                </a:solidFill>
                <a:latin typeface="Cambria"/>
              </a:rPr>
              <a:t>
Klemens H Fischer
</a:t>
            </a:r>
          </a:p>
          <a:p>
            <a:pPr lvl="1" indent="-285750">
              <a:spcAft>
                <a:spcPct val="60000"/>
              </a:spcAft>
              <a:buChar char="•"/>
            </a:pPr>
            <a:r>
              <a:rPr sz="1400">
                <a:solidFill>
                  <a:srgbClr val="000000"/>
                </a:solidFill>
                <a:latin typeface="Cambria"/>
              </a:rPr>
              <a:t>Explores how the EU Treaties evolved</a:t>
            </a:r>
          </a:p>
          <a:p>
            <a:pPr lvl="1" indent="-285750">
              <a:spcAft>
                <a:spcPct val="60000"/>
              </a:spcAft>
              <a:buChar char="•"/>
            </a:pPr>
            <a:r>
              <a:rPr sz="1400">
                <a:solidFill>
                  <a:srgbClr val="000000"/>
                </a:solidFill>
                <a:latin typeface="Cambria"/>
              </a:rPr>
              <a:t>Comprehensible explanation of the development of EU policy areas from the Treaty of Rome in the 1950s to the Treaty of Lisbon in 2009, which led to an "ever closer union" and ultimately to Brexit</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a:solidFill>
                  <a:srgbClr val="000000"/>
                </a:solidFill>
                <a:latin typeface="Cambria"/>
              </a:rPr>
              <a:t>05 September 2024
Hardback £120.00
ISBN: 9781509980147
432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35052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47752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254500" y="7620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600" b="1">
                <a:solidFill>
                  <a:srgbClr val="000000"/>
                </a:solidFill>
                <a:latin typeface="Cambria"/>
              </a:rPr>
              <a:t>Private Law and the Data Act
</a:t>
            </a:r>
            <a:r>
              <a:rPr sz="1600">
                <a:solidFill>
                  <a:srgbClr val="000000"/>
                </a:solidFill>
                <a:latin typeface="Cambria"/>
              </a:rPr>
              <a:t>Münster Colloquia on EU Law and the Digital Economy VIII
</a:t>
            </a:r>
            <a:r>
              <a:rPr sz="1300">
                <a:solidFill>
                  <a:srgbClr val="000000"/>
                </a:solidFill>
                <a:latin typeface="Cambria"/>
              </a:rPr>
              <a:t>Edited by Sebastian Lohsse, Reiner Schulze &amp;  Dirk Staudenmayer
</a:t>
            </a:r>
          </a:p>
          <a:p>
            <a:pPr lvl="1" indent="-285750">
              <a:spcAft>
                <a:spcPct val="60000"/>
              </a:spcAft>
              <a:buChar char="•"/>
            </a:pPr>
            <a:r>
              <a:rPr sz="1400">
                <a:solidFill>
                  <a:srgbClr val="000000"/>
                </a:solidFill>
                <a:latin typeface="Cambria"/>
              </a:rPr>
              <a:t>Brings welcome clarification to, and expert explanation of, a fast-moving field of consumer law</a:t>
            </a:r>
          </a:p>
          <a:p>
            <a:pPr lvl="1" indent="-285750">
              <a:spcAft>
                <a:spcPct val="60000"/>
              </a:spcAft>
              <a:buChar char="•"/>
            </a:pPr>
            <a:r>
              <a:rPr sz="1400">
                <a:solidFill>
                  <a:srgbClr val="000000"/>
                </a:solidFill>
                <a:latin typeface="Cambria"/>
              </a:rPr>
              <a:t>Contributions are based on one of the first specialist events on this topic, which brought together representatives from legal science, legal practice, business and politics</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a:solidFill>
                  <a:srgbClr val="000000"/>
                </a:solidFill>
                <a:latin typeface="Cambria"/>
              </a:rPr>
              <a:t>31 October 2024
Hardback £65.00
ISBN: 9781509985166
256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35052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47752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254500" y="7620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600" b="1">
                <a:solidFill>
                  <a:srgbClr val="000000"/>
                </a:solidFill>
                <a:latin typeface="Cambria"/>
              </a:rPr>
              <a:t>A Rights-Based Inter-Legal Approach to Artificial Intelligence
</a:t>
            </a:r>
            <a:r>
              <a:rPr sz="1300">
                <a:solidFill>
                  <a:srgbClr val="000000"/>
                </a:solidFill>
                <a:latin typeface="Cambria"/>
              </a:rPr>
              <a:t>
Sümeyye Elif Biber
</a:t>
            </a:r>
          </a:p>
          <a:p>
            <a:pPr lvl="1" indent="-285750">
              <a:spcAft>
                <a:spcPct val="60000"/>
              </a:spcAft>
              <a:buChar char="•"/>
            </a:pPr>
            <a:r>
              <a:rPr sz="1400">
                <a:solidFill>
                  <a:srgbClr val="000000"/>
                </a:solidFill>
                <a:latin typeface="Cambria"/>
              </a:rPr>
              <a:t>First book to offer a rights-based framework when addressing AI and human rights challenges</a:t>
            </a:r>
          </a:p>
          <a:p>
            <a:pPr lvl="1" indent="-285750">
              <a:spcAft>
                <a:spcPct val="60000"/>
              </a:spcAft>
              <a:buChar char="•"/>
            </a:pPr>
            <a:r>
              <a:rPr sz="1400">
                <a:solidFill>
                  <a:srgbClr val="000000"/>
                </a:solidFill>
                <a:latin typeface="Cambria"/>
              </a:rPr>
              <a:t>Based on an innovative inter-legal approach</a:t>
            </a:r>
          </a:p>
          <a:p>
            <a:pPr lvl="1" indent="-285750">
              <a:spcAft>
                <a:spcPct val="60000"/>
              </a:spcAft>
              <a:buChar char="•"/>
            </a:pPr>
            <a:r>
              <a:rPr sz="1400">
                <a:solidFill>
                  <a:srgbClr val="000000"/>
                </a:solidFill>
                <a:latin typeface="Cambria"/>
              </a:rPr>
              <a:t>Will offer a conceptual foundation for both scholars and policy-makers navigating this complex, fast moving field</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a:solidFill>
                  <a:srgbClr val="000000"/>
                </a:solidFill>
                <a:latin typeface="Cambria"/>
              </a:rPr>
              <a:t>30 October 2025
Hardback £85.00
ISBN: 9781509979011
304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49276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61976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extLst>
      <p:ext uri="{BB962C8B-B14F-4D97-AF65-F5344CB8AC3E}">
        <p14:creationId xmlns:p14="http://schemas.microsoft.com/office/powerpoint/2010/main" val="155172517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229948" y="1778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600" b="1" dirty="0">
                <a:solidFill>
                  <a:srgbClr val="000000"/>
                </a:solidFill>
                <a:latin typeface="Cambria"/>
              </a:rPr>
              <a:t>The Action to Set Aside under Stock Corporation Law in the Context of Structural Measures
</a:t>
            </a:r>
            <a:r>
              <a:rPr sz="1600" dirty="0">
                <a:solidFill>
                  <a:srgbClr val="000000"/>
                </a:solidFill>
                <a:latin typeface="Cambria"/>
              </a:rPr>
              <a:t>Reform Needed?
</a:t>
            </a:r>
            <a:r>
              <a:rPr sz="1300" dirty="0">
                <a:solidFill>
                  <a:srgbClr val="000000"/>
                </a:solidFill>
                <a:latin typeface="Cambria"/>
              </a:rPr>
              <a:t>
</a:t>
            </a:r>
            <a:r>
              <a:rPr sz="1300" dirty="0" err="1">
                <a:solidFill>
                  <a:srgbClr val="000000"/>
                </a:solidFill>
                <a:latin typeface="Cambria"/>
              </a:rPr>
              <a:t>Tino</a:t>
            </a:r>
            <a:r>
              <a:rPr sz="1300" dirty="0">
                <a:solidFill>
                  <a:srgbClr val="000000"/>
                </a:solidFill>
                <a:latin typeface="Cambria"/>
              </a:rPr>
              <a:t> </a:t>
            </a:r>
            <a:r>
              <a:rPr sz="1300" dirty="0" err="1">
                <a:solidFill>
                  <a:srgbClr val="000000"/>
                </a:solidFill>
                <a:latin typeface="Cambria"/>
              </a:rPr>
              <a:t>Sekera-Terplan</a:t>
            </a:r>
            <a:r>
              <a:rPr sz="1300" dirty="0">
                <a:solidFill>
                  <a:srgbClr val="000000"/>
                </a:solidFill>
                <a:latin typeface="Cambria"/>
              </a:rPr>
              <a:t>
</a:t>
            </a:r>
            <a:endParaRPr lang="en-US" sz="1300" dirty="0">
              <a:solidFill>
                <a:srgbClr val="000000"/>
              </a:solidFill>
              <a:latin typeface="Cambria"/>
            </a:endParaRPr>
          </a:p>
          <a:p>
            <a:pPr algn="just"/>
            <a:r>
              <a:rPr lang="en-US" sz="1300" dirty="0">
                <a:solidFill>
                  <a:srgbClr val="000000"/>
                </a:solidFill>
                <a:latin typeface="Cambria"/>
              </a:rPr>
              <a:t>This book explores actions to set aside under stock corporation law by studying the legal problems connected with the right to challenge such measures, including by looking into practical cases. By means of an empirical survey, the author subsequently analyses how the action to set structural measures aside has developed since the last legislative reform. Furthermore, the author casts a glance at legal protection against structural measures in Slovakia, Austria, Italy, Spain and the USA, making proposals for the German legislator as to how to modify the shareholder's right to challenge structural measures. This will give much needed clarity to a complex question of corporation law, making it essential reading for practitioner in the field.</a:t>
            </a:r>
            <a:endParaRPr sz="1300" dirty="0">
              <a:solidFill>
                <a:srgbClr val="000000"/>
              </a:solidFill>
              <a:latin typeface="Cambria"/>
            </a:endParaRP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dirty="0">
                <a:solidFill>
                  <a:srgbClr val="000000"/>
                </a:solidFill>
                <a:latin typeface="Cambria"/>
              </a:rPr>
              <a:t>28 November 2024
Hardback £120.00
ISBN: 9781509935239
304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35052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47752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254500" y="7620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600" b="1">
                <a:solidFill>
                  <a:srgbClr val="000000"/>
                </a:solidFill>
                <a:latin typeface="Cambria"/>
              </a:rPr>
              <a:t>European Energy Law
</a:t>
            </a:r>
            <a:r>
              <a:rPr sz="1600">
                <a:solidFill>
                  <a:srgbClr val="000000"/>
                </a:solidFill>
                <a:latin typeface="Cambria"/>
              </a:rPr>
              <a:t>A Handbook
</a:t>
            </a:r>
            <a:r>
              <a:rPr sz="1300">
                <a:solidFill>
                  <a:srgbClr val="000000"/>
                </a:solidFill>
                <a:latin typeface="Cambria"/>
              </a:rPr>
              <a:t>Edited by Daniela Winkler, Max Baumgart &amp;  Thomas Ackermann
</a:t>
            </a:r>
          </a:p>
          <a:p>
            <a:pPr lvl="1" indent="-285750">
              <a:spcAft>
                <a:spcPct val="60000"/>
              </a:spcAft>
              <a:buChar char="•"/>
            </a:pPr>
            <a:r>
              <a:rPr sz="1400">
                <a:solidFill>
                  <a:srgbClr val="000000"/>
                </a:solidFill>
                <a:latin typeface="Cambria"/>
              </a:rPr>
              <a:t>Provides a prerequisite for successful work in the energy industry, politics, administration and associations</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a:solidFill>
                  <a:srgbClr val="000000"/>
                </a:solidFill>
                <a:latin typeface="Cambria"/>
              </a:rPr>
              <a:t>28 November 2024
Hardback £225.00
ISBN: 9781509964109
512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49276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61976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254500" y="7620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600" b="1">
                <a:solidFill>
                  <a:srgbClr val="000000"/>
                </a:solidFill>
                <a:latin typeface="Cambria"/>
              </a:rPr>
              <a:t>New Digital Services Act
</a:t>
            </a:r>
            <a:r>
              <a:rPr sz="1600">
                <a:solidFill>
                  <a:srgbClr val="000000"/>
                </a:solidFill>
                <a:latin typeface="Cambria"/>
              </a:rPr>
              <a:t>A Practitioner's Guide
</a:t>
            </a:r>
            <a:r>
              <a:rPr sz="1300">
                <a:solidFill>
                  <a:srgbClr val="000000"/>
                </a:solidFill>
                <a:latin typeface="Cambria"/>
              </a:rPr>
              <a:t>Edited by Torsten Kraul
</a:t>
            </a:r>
          </a:p>
          <a:p>
            <a:pPr lvl="1" indent="-285750">
              <a:spcAft>
                <a:spcPct val="60000"/>
              </a:spcAft>
              <a:buChar char="•"/>
            </a:pPr>
            <a:r>
              <a:rPr sz="1400">
                <a:solidFill>
                  <a:srgbClr val="000000"/>
                </a:solidFill>
                <a:latin typeface="Cambria"/>
              </a:rPr>
              <a:t>Provides clarity on the New Digital Services act from a renowned expert in the field</a:t>
            </a:r>
          </a:p>
          <a:p>
            <a:pPr lvl="1" indent="-285750">
              <a:spcAft>
                <a:spcPct val="60000"/>
              </a:spcAft>
              <a:buChar char="•"/>
            </a:pPr>
            <a:r>
              <a:rPr sz="1400">
                <a:solidFill>
                  <a:srgbClr val="000000"/>
                </a:solidFill>
                <a:latin typeface="Cambria"/>
              </a:rPr>
              <a:t>Clarifies in a comprehensible manner which providers are specifically affected under which conditions</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a:solidFill>
                  <a:srgbClr val="000000"/>
                </a:solidFill>
                <a:latin typeface="Cambria"/>
              </a:rPr>
              <a:t>26 December 2024
Hardback £140.00
ISBN: 9781509969982
240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49276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61976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254500" y="7620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600" b="1" dirty="0">
                <a:solidFill>
                  <a:srgbClr val="000000"/>
                </a:solidFill>
                <a:latin typeface="Cambria"/>
              </a:rPr>
              <a:t>Dispute Resolution and Conflict of Laws
</a:t>
            </a:r>
            <a:r>
              <a:rPr sz="1300" dirty="0">
                <a:solidFill>
                  <a:srgbClr val="000000"/>
                </a:solidFill>
                <a:latin typeface="Cambria"/>
              </a:rPr>
              <a:t>Edited by Thomas Pfeiffer &amp;  Jan von Hein</a:t>
            </a:r>
            <a:endParaRPr lang="en-US" sz="1300" dirty="0">
              <a:solidFill>
                <a:srgbClr val="000000"/>
              </a:solidFill>
              <a:latin typeface="Cambria"/>
            </a:endParaRPr>
          </a:p>
          <a:p>
            <a:pPr algn="just"/>
            <a:endParaRPr lang="en-US" sz="1300" dirty="0">
              <a:solidFill>
                <a:srgbClr val="000000"/>
              </a:solidFill>
              <a:latin typeface="Cambria"/>
            </a:endParaRPr>
          </a:p>
          <a:p>
            <a:pPr algn="just"/>
            <a:r>
              <a:rPr lang="en-US" sz="1300" dirty="0">
                <a:solidFill>
                  <a:srgbClr val="000000"/>
                </a:solidFill>
                <a:latin typeface="Cambria"/>
              </a:rPr>
              <a:t>As European conflict of laws principles, the Rome Regulations have largely replaced national regulations and are directly applicable in every EU Member State. Accompanied by the increasing number of cross-border issues in Europe, it is indispensable for national legal consultation to be acquainted with the relevant conflict of laws rules. The new European conflict of laws principles also have a major effect on classical core areas of civil law, including contractual law, criminal law and law of obligation. The new commentary analyses article-by-article all relevant European regulations: </a:t>
            </a:r>
            <a:r>
              <a:rPr sz="1300" dirty="0">
                <a:solidFill>
                  <a:srgbClr val="000000"/>
                </a:solidFill>
                <a:latin typeface="Cambria"/>
              </a:rPr>
              <a:t>
</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dirty="0">
                <a:solidFill>
                  <a:srgbClr val="000000"/>
                </a:solidFill>
                <a:latin typeface="Cambria"/>
              </a:rPr>
              <a:t>26 December 2024
Hardback £295.00
ISBN: 9781509924158
1008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49276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61976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254500" y="7620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600" b="1">
                <a:solidFill>
                  <a:srgbClr val="000000"/>
                </a:solidFill>
                <a:latin typeface="Cambria"/>
              </a:rPr>
              <a:t>Artificial Intelligence Act
</a:t>
            </a:r>
            <a:r>
              <a:rPr sz="1600">
                <a:solidFill>
                  <a:srgbClr val="000000"/>
                </a:solidFill>
                <a:latin typeface="Cambria"/>
              </a:rPr>
              <a:t>Article-by-Article Commentary
</a:t>
            </a:r>
            <a:r>
              <a:rPr sz="1300">
                <a:solidFill>
                  <a:srgbClr val="000000"/>
                </a:solidFill>
                <a:latin typeface="Cambria"/>
              </a:rPr>
              <a:t>Edited by Domenik Henning Wendt &amp;  Janine Wendt
</a:t>
            </a:r>
          </a:p>
          <a:p>
            <a:pPr lvl="1" indent="-285750">
              <a:spcAft>
                <a:spcPct val="60000"/>
              </a:spcAft>
              <a:buChar char="•"/>
            </a:pPr>
            <a:r>
              <a:rPr sz="1400">
                <a:solidFill>
                  <a:srgbClr val="000000"/>
                </a:solidFill>
                <a:latin typeface="Cambria"/>
              </a:rPr>
              <a:t>Complete and accessible commentary on the EU Artificial Intelligence Act</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a:solidFill>
                  <a:srgbClr val="000000"/>
                </a:solidFill>
                <a:latin typeface="Cambria"/>
              </a:rPr>
              <a:t>06 February 2025
Hardback £225.00
ISBN: 9781509964123
704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49276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61976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36912"/>
            <a:ext cx="8229600" cy="1143000"/>
          </a:xfrm>
        </p:spPr>
        <p:txBody>
          <a:bodyPr/>
          <a:lstStyle/>
          <a:p>
            <a:r>
              <a:rPr lang="en-US" dirty="0"/>
              <a:t>Law about Germany</a:t>
            </a:r>
          </a:p>
        </p:txBody>
      </p:sp>
    </p:spTree>
    <p:extLst>
      <p:ext uri="{BB962C8B-B14F-4D97-AF65-F5344CB8AC3E}">
        <p14:creationId xmlns:p14="http://schemas.microsoft.com/office/powerpoint/2010/main" val="231219089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254500" y="7620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000" b="1">
                <a:solidFill>
                  <a:srgbClr val="000000"/>
                </a:solidFill>
                <a:latin typeface="Cambria"/>
              </a:rPr>
              <a:t>The Rule of Law in Context 
</a:t>
            </a:r>
            <a:r>
              <a:rPr sz="1600" b="1">
                <a:solidFill>
                  <a:srgbClr val="000000"/>
                </a:solidFill>
                <a:latin typeface="Cambria"/>
              </a:rPr>
              <a:t>The Rule of Law in Germany
</a:t>
            </a:r>
            <a:r>
              <a:rPr sz="1600">
                <a:solidFill>
                  <a:srgbClr val="000000"/>
                </a:solidFill>
                <a:latin typeface="Cambria"/>
              </a:rPr>
              <a:t>Bringing the Rechtsstaat into the 21st Century
</a:t>
            </a:r>
            <a:r>
              <a:rPr sz="1300">
                <a:solidFill>
                  <a:srgbClr val="000000"/>
                </a:solidFill>
                <a:latin typeface="Cambria"/>
              </a:rPr>
              <a:t>
Dana Burchardt &amp;  Hannah Birkenkötter
</a:t>
            </a:r>
          </a:p>
          <a:p>
            <a:pPr lvl="1" indent="-285750">
              <a:spcAft>
                <a:spcPct val="60000"/>
              </a:spcAft>
              <a:buChar char="•"/>
            </a:pPr>
            <a:r>
              <a:rPr sz="1400">
                <a:solidFill>
                  <a:srgbClr val="000000"/>
                </a:solidFill>
                <a:latin typeface="Cambria"/>
              </a:rPr>
              <a:t>Provides a comprehensive insight into rule of law experiences and discourses in Germany.</a:t>
            </a:r>
          </a:p>
          <a:p>
            <a:pPr lvl="1" indent="-285750">
              <a:spcAft>
                <a:spcPct val="60000"/>
              </a:spcAft>
              <a:buChar char="•"/>
            </a:pPr>
            <a:r>
              <a:rPr sz="1400">
                <a:solidFill>
                  <a:srgbClr val="000000"/>
                </a:solidFill>
                <a:latin typeface="Cambria"/>
              </a:rPr>
              <a:t>Combines historical, doctrinal and socio-legal perspectives</a:t>
            </a:r>
          </a:p>
          <a:p>
            <a:pPr lvl="1" indent="-285750">
              <a:spcAft>
                <a:spcPct val="60000"/>
              </a:spcAft>
              <a:buChar char="•"/>
            </a:pPr>
            <a:r>
              <a:rPr sz="1400">
                <a:solidFill>
                  <a:srgbClr val="000000"/>
                </a:solidFill>
                <a:latin typeface="Cambria"/>
              </a:rPr>
              <a:t>Highlights digitalisation as a challenge for the future of the rule of law in Germany and beyond.</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a:solidFill>
                  <a:srgbClr val="000000"/>
                </a:solidFill>
                <a:latin typeface="Cambria"/>
              </a:rPr>
              <a:t>09 January 2025
Hardback £85.00
ISBN: 9781509969296
216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49276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61976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extLst>
      <p:ext uri="{BB962C8B-B14F-4D97-AF65-F5344CB8AC3E}">
        <p14:creationId xmlns:p14="http://schemas.microsoft.com/office/powerpoint/2010/main" val="72442376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254500" y="7620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000" b="1">
                <a:solidFill>
                  <a:srgbClr val="000000"/>
                </a:solidFill>
                <a:latin typeface="Cambria"/>
              </a:rPr>
              <a:t>Studies in Private International Law 
</a:t>
            </a:r>
            <a:r>
              <a:rPr sz="1600" b="1">
                <a:solidFill>
                  <a:srgbClr val="000000"/>
                </a:solidFill>
                <a:latin typeface="Cambria"/>
              </a:rPr>
              <a:t>The Application of Foreign Law in the British and German Courts
</a:t>
            </a:r>
            <a:r>
              <a:rPr sz="1300">
                <a:solidFill>
                  <a:srgbClr val="000000"/>
                </a:solidFill>
                <a:latin typeface="Cambria"/>
              </a:rPr>
              <a:t>
Alexander DJ Critchley
</a:t>
            </a:r>
          </a:p>
          <a:p>
            <a:pPr lvl="1" indent="-285750">
              <a:spcAft>
                <a:spcPct val="60000"/>
              </a:spcAft>
              <a:buChar char="•"/>
            </a:pPr>
            <a:r>
              <a:rPr sz="1400">
                <a:solidFill>
                  <a:srgbClr val="000000"/>
                </a:solidFill>
                <a:latin typeface="Cambria"/>
              </a:rPr>
              <a:t>Expertly tracks the development and application of a central tenet of private international law</a:t>
            </a:r>
          </a:p>
          <a:p>
            <a:pPr lvl="1" indent="-285750">
              <a:spcAft>
                <a:spcPct val="60000"/>
              </a:spcAft>
              <a:buChar char="•"/>
            </a:pPr>
            <a:r>
              <a:rPr sz="1400">
                <a:solidFill>
                  <a:srgbClr val="000000"/>
                </a:solidFill>
                <a:latin typeface="Cambria"/>
              </a:rPr>
              <a:t>Offers a comparative analysis, drawing on the law in England and Wales, Scotland, and Germany</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a:solidFill>
                  <a:srgbClr val="000000"/>
                </a:solidFill>
                <a:latin typeface="Cambria"/>
              </a:rPr>
              <a:t>27 June 2024
Paperback £41.99
ISBN: 9781509959624
280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49276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61976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extLst>
      <p:ext uri="{BB962C8B-B14F-4D97-AF65-F5344CB8AC3E}">
        <p14:creationId xmlns:p14="http://schemas.microsoft.com/office/powerpoint/2010/main" val="217590096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254500" y="7620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600" b="1">
                <a:solidFill>
                  <a:srgbClr val="000000"/>
                </a:solidFill>
                <a:latin typeface="Cambria"/>
              </a:rPr>
              <a:t>Future-Proof Legal Services
</a:t>
            </a:r>
            <a:r>
              <a:rPr sz="1600">
                <a:solidFill>
                  <a:srgbClr val="000000"/>
                </a:solidFill>
                <a:latin typeface="Cambria"/>
              </a:rPr>
              <a:t>How Innovation, Legal Tech and AI Have Been Reshaping the Legal Market
</a:t>
            </a:r>
            <a:r>
              <a:rPr sz="1300">
                <a:solidFill>
                  <a:srgbClr val="000000"/>
                </a:solidFill>
                <a:latin typeface="Cambria"/>
              </a:rPr>
              <a:t>Edited by Riccardo de Caria &amp;  Silvia Martinelli
</a:t>
            </a:r>
          </a:p>
          <a:p>
            <a:pPr lvl="1" indent="-285750">
              <a:spcAft>
                <a:spcPct val="60000"/>
              </a:spcAft>
              <a:buChar char="•"/>
            </a:pPr>
            <a:r>
              <a:rPr sz="1400">
                <a:solidFill>
                  <a:srgbClr val="000000"/>
                </a:solidFill>
                <a:latin typeface="Cambria"/>
              </a:rPr>
              <a:t>Provides a broad analysis of the legal market today</a:t>
            </a:r>
          </a:p>
          <a:p>
            <a:pPr lvl="1" indent="-285750">
              <a:spcAft>
                <a:spcPct val="60000"/>
              </a:spcAft>
              <a:buChar char="•"/>
            </a:pPr>
            <a:r>
              <a:rPr sz="1400">
                <a:solidFill>
                  <a:srgbClr val="000000"/>
                </a:solidFill>
                <a:latin typeface="Cambria"/>
              </a:rPr>
              <a:t>Presents the reasons for the evolving legal market and a roadmap for the road ahead.</a:t>
            </a:r>
          </a:p>
          <a:p>
            <a:pPr lvl="1" indent="-285750">
              <a:spcAft>
                <a:spcPct val="60000"/>
              </a:spcAft>
              <a:buChar char="•"/>
            </a:pPr>
            <a:r>
              <a:rPr sz="1400">
                <a:solidFill>
                  <a:srgbClr val="000000"/>
                </a:solidFill>
                <a:latin typeface="Cambria"/>
              </a:rPr>
              <a:t>Ideal for lawyer who need to assist clients with their compliance obligations related to new data driven business models, AI and sustainability accountability systems</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a:solidFill>
                  <a:srgbClr val="000000"/>
                </a:solidFill>
                <a:latin typeface="Cambria"/>
              </a:rPr>
              <a:t>02 October 2025
Hardback £110.00
ISBN: 9781509987009
432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49276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61976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extLst>
      <p:ext uri="{BB962C8B-B14F-4D97-AF65-F5344CB8AC3E}">
        <p14:creationId xmlns:p14="http://schemas.microsoft.com/office/powerpoint/2010/main" val="279259392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254500" y="7620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000" b="1">
                <a:solidFill>
                  <a:srgbClr val="000000"/>
                </a:solidFill>
                <a:latin typeface="Cambria"/>
              </a:rPr>
              <a:t>Law and Practical Reason 
</a:t>
            </a:r>
            <a:r>
              <a:rPr sz="1600" b="1">
                <a:solidFill>
                  <a:srgbClr val="000000"/>
                </a:solidFill>
                <a:latin typeface="Cambria"/>
              </a:rPr>
              <a:t>Moral Responsibility and Artificial Intelligence
</a:t>
            </a:r>
            <a:r>
              <a:rPr sz="1300">
                <a:solidFill>
                  <a:srgbClr val="000000"/>
                </a:solidFill>
                <a:latin typeface="Cambria"/>
              </a:rPr>
              <a:t>
Maximilian Kiener
</a:t>
            </a:r>
          </a:p>
          <a:p>
            <a:pPr lvl="1" indent="-285750">
              <a:spcAft>
                <a:spcPct val="60000"/>
              </a:spcAft>
              <a:buChar char="•"/>
            </a:pPr>
            <a:r>
              <a:rPr sz="1400">
                <a:solidFill>
                  <a:srgbClr val="000000"/>
                </a:solidFill>
                <a:latin typeface="Cambria"/>
              </a:rPr>
              <a:t>Addresses pressing challenges around moral responsibility and artificial intelligence</a:t>
            </a:r>
          </a:p>
          <a:p>
            <a:pPr lvl="1" indent="-285750">
              <a:spcAft>
                <a:spcPct val="60000"/>
              </a:spcAft>
              <a:buChar char="•"/>
            </a:pPr>
            <a:r>
              <a:rPr sz="1400">
                <a:solidFill>
                  <a:srgbClr val="000000"/>
                </a:solidFill>
                <a:latin typeface="Cambria"/>
              </a:rPr>
              <a:t>Presents a novel conception of strict answerability, as opposed to strict liability, showing that taking responsibility is a genuine normative power</a:t>
            </a:r>
          </a:p>
          <a:p>
            <a:pPr lvl="1" indent="-285750">
              <a:spcAft>
                <a:spcPct val="60000"/>
              </a:spcAft>
              <a:buChar char="•"/>
            </a:pPr>
            <a:r>
              <a:rPr sz="1400">
                <a:solidFill>
                  <a:srgbClr val="000000"/>
                </a:solidFill>
                <a:latin typeface="Cambria"/>
              </a:rPr>
              <a:t>Provides solutions to challenges around ‘responsibility gaps’ and trustworthy AI</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a:solidFill>
                  <a:srgbClr val="000000"/>
                </a:solidFill>
                <a:latin typeface="Cambria"/>
              </a:rPr>
              <a:t>02 October 2025
Hardback £90.00
ISBN: 9781509956845
224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49276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61976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extLst>
      <p:ext uri="{BB962C8B-B14F-4D97-AF65-F5344CB8AC3E}">
        <p14:creationId xmlns:p14="http://schemas.microsoft.com/office/powerpoint/2010/main" val="42884853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254500" y="7620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600" b="1">
                <a:solidFill>
                  <a:srgbClr val="000000"/>
                </a:solidFill>
                <a:latin typeface="Cambria"/>
              </a:rPr>
              <a:t>AI and the Rule of Law
</a:t>
            </a:r>
            <a:r>
              <a:rPr sz="1600">
                <a:solidFill>
                  <a:srgbClr val="000000"/>
                </a:solidFill>
                <a:latin typeface="Cambria"/>
              </a:rPr>
              <a:t>The Necessary Evolution of a Concept
</a:t>
            </a:r>
            <a:r>
              <a:rPr sz="1300">
                <a:solidFill>
                  <a:srgbClr val="000000"/>
                </a:solidFill>
                <a:latin typeface="Cambria"/>
              </a:rPr>
              <a:t>
Paul Burgess
</a:t>
            </a:r>
          </a:p>
          <a:p>
            <a:pPr lvl="1" indent="-285750">
              <a:spcAft>
                <a:spcPct val="60000"/>
              </a:spcAft>
              <a:buChar char="•"/>
            </a:pPr>
            <a:r>
              <a:rPr sz="1400">
                <a:solidFill>
                  <a:srgbClr val="000000"/>
                </a:solidFill>
                <a:latin typeface="Cambria"/>
              </a:rPr>
              <a:t>The first book to focus on the rule of law and AI</a:t>
            </a:r>
          </a:p>
          <a:p>
            <a:pPr lvl="1" indent="-285750">
              <a:spcAft>
                <a:spcPct val="60000"/>
              </a:spcAft>
              <a:buChar char="•"/>
            </a:pPr>
            <a:r>
              <a:rPr sz="1400">
                <a:solidFill>
                  <a:srgbClr val="000000"/>
                </a:solidFill>
                <a:latin typeface="Cambria"/>
              </a:rPr>
              <a:t>Provides a clear and ready way to identify and understand the concept of the Rule of Law in the changing legal landscape</a:t>
            </a:r>
            <a:br>
              <a:rPr sz="1400">
                <a:solidFill>
                  <a:srgbClr val="000000"/>
                </a:solidFill>
                <a:latin typeface="Cambria"/>
              </a:rPr>
            </a:br>
            <a:endParaRPr sz="1400">
              <a:solidFill>
                <a:srgbClr val="000000"/>
              </a:solidFill>
              <a:latin typeface="Cambria"/>
            </a:endParaRPr>
          </a:p>
          <a:p>
            <a:pPr lvl="1" indent="-285750">
              <a:spcAft>
                <a:spcPct val="60000"/>
              </a:spcAft>
              <a:buChar char="•"/>
            </a:pPr>
            <a:r>
              <a:rPr sz="1400">
                <a:solidFill>
                  <a:srgbClr val="000000"/>
                </a:solidFill>
                <a:latin typeface="Cambria"/>
              </a:rPr>
              <a:t>Considers the limitations that will need to exist in the future to harness AI</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a:solidFill>
                  <a:srgbClr val="000000"/>
                </a:solidFill>
                <a:latin typeface="Cambria"/>
              </a:rPr>
              <a:t>28 August 2025
Paperback £42.99
ISBN: 9781509963218
200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49276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61976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extLst>
      <p:ext uri="{BB962C8B-B14F-4D97-AF65-F5344CB8AC3E}">
        <p14:creationId xmlns:p14="http://schemas.microsoft.com/office/powerpoint/2010/main" val="321377113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254500" y="7620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600" b="1">
                <a:solidFill>
                  <a:srgbClr val="000000"/>
                </a:solidFill>
                <a:latin typeface="Cambria"/>
              </a:rPr>
              <a:t>Dark Patterns, Deceptive Design, and the Law
</a:t>
            </a:r>
            <a:r>
              <a:rPr sz="1600">
                <a:solidFill>
                  <a:srgbClr val="000000"/>
                </a:solidFill>
                <a:latin typeface="Cambria"/>
              </a:rPr>
              <a:t>AI’s Hidden Influence on Our Digital Experience
</a:t>
            </a:r>
            <a:r>
              <a:rPr sz="1300">
                <a:solidFill>
                  <a:srgbClr val="000000"/>
                </a:solidFill>
                <a:latin typeface="Cambria"/>
              </a:rPr>
              <a:t>
Mark Leiser
</a:t>
            </a:r>
          </a:p>
          <a:p>
            <a:pPr lvl="1" indent="-285750">
              <a:spcAft>
                <a:spcPct val="60000"/>
              </a:spcAft>
              <a:buChar char="•"/>
            </a:pPr>
            <a:r>
              <a:rPr sz="1400">
                <a:solidFill>
                  <a:srgbClr val="000000"/>
                </a:solidFill>
                <a:latin typeface="Cambria"/>
              </a:rPr>
              <a:t>Provides a foundational understanding of dark patterns and deceptive design, their ethical significance, and the broad societal harms they cause</a:t>
            </a:r>
          </a:p>
          <a:p>
            <a:pPr lvl="1" indent="-285750">
              <a:spcAft>
                <a:spcPct val="60000"/>
              </a:spcAft>
              <a:buChar char="•"/>
            </a:pPr>
            <a:r>
              <a:rPr sz="1400">
                <a:solidFill>
                  <a:srgbClr val="000000"/>
                </a:solidFill>
                <a:latin typeface="Cambria"/>
              </a:rPr>
              <a:t>Evaluates the effectiveness of current regulatory responses and proposes adaptations to improve their scope, including assessing AI-specific regulatory needs</a:t>
            </a:r>
          </a:p>
          <a:p>
            <a:pPr lvl="1" indent="-285750">
              <a:spcAft>
                <a:spcPct val="60000"/>
              </a:spcAft>
              <a:buChar char="•"/>
            </a:pPr>
            <a:r>
              <a:rPr sz="1400">
                <a:solidFill>
                  <a:srgbClr val="000000"/>
                </a:solidFill>
                <a:latin typeface="Cambria"/>
              </a:rPr>
              <a:t>Offers a roadmap for actionable change, equipping readers with the knowledge and tools to recognise, resist, and advocate against manipulative digital practices</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a:solidFill>
                  <a:srgbClr val="000000"/>
                </a:solidFill>
                <a:latin typeface="Cambria"/>
              </a:rPr>
              <a:t>21 August 2025
Paperback £21.99
ISBN: 9781509987115
Hardback £65.00
ISBN: 9781509987108
368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51562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64262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extLst>
      <p:ext uri="{BB962C8B-B14F-4D97-AF65-F5344CB8AC3E}">
        <p14:creationId xmlns:p14="http://schemas.microsoft.com/office/powerpoint/2010/main" val="135753418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254500" y="7620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600" b="1">
                <a:solidFill>
                  <a:srgbClr val="000000"/>
                </a:solidFill>
                <a:latin typeface="Cambria"/>
              </a:rPr>
              <a:t>Copyright and Patent Laws for the Age of Artificial Intelligence
</a:t>
            </a:r>
            <a:r>
              <a:rPr sz="1600">
                <a:solidFill>
                  <a:srgbClr val="000000"/>
                </a:solidFill>
                <a:latin typeface="Cambria"/>
              </a:rPr>
              <a:t>Authorship and Inventorship Revisited
</a:t>
            </a:r>
            <a:r>
              <a:rPr sz="1300">
                <a:solidFill>
                  <a:srgbClr val="000000"/>
                </a:solidFill>
                <a:latin typeface="Cambria"/>
              </a:rPr>
              <a:t>
Eva Janecková
</a:t>
            </a:r>
          </a:p>
          <a:p>
            <a:pPr lvl="1" indent="-285750">
              <a:spcAft>
                <a:spcPct val="60000"/>
              </a:spcAft>
              <a:buChar char="•"/>
            </a:pPr>
            <a:r>
              <a:rPr sz="1400">
                <a:solidFill>
                  <a:srgbClr val="000000"/>
                </a:solidFill>
                <a:latin typeface="Cambria"/>
              </a:rPr>
              <a:t>Looks at the intersection between IP and AI from a human-creator perspective</a:t>
            </a:r>
          </a:p>
          <a:p>
            <a:pPr lvl="1" indent="-285750">
              <a:spcAft>
                <a:spcPct val="60000"/>
              </a:spcAft>
              <a:buChar char="•"/>
            </a:pPr>
            <a:r>
              <a:rPr sz="1400">
                <a:solidFill>
                  <a:srgbClr val="000000"/>
                </a:solidFill>
                <a:latin typeface="Cambria"/>
              </a:rPr>
              <a:t>Analyses the operation of the concepts of authorship and inventorship in the AI context</a:t>
            </a:r>
          </a:p>
          <a:p>
            <a:pPr lvl="1" indent="-285750">
              <a:spcAft>
                <a:spcPct val="60000"/>
              </a:spcAft>
              <a:buChar char="•"/>
            </a:pPr>
            <a:r>
              <a:rPr sz="1400">
                <a:solidFill>
                  <a:srgbClr val="000000"/>
                </a:solidFill>
                <a:latin typeface="Cambria"/>
              </a:rPr>
              <a:t>Provides a comparative analysis and identifies weak points in the law of authorship and inventorship</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a:solidFill>
                  <a:srgbClr val="000000"/>
                </a:solidFill>
                <a:latin typeface="Cambria"/>
              </a:rPr>
              <a:t>26 June 2025
Hardback £90.00
ISBN: 9781509976232
304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49276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61976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extLst>
      <p:ext uri="{BB962C8B-B14F-4D97-AF65-F5344CB8AC3E}">
        <p14:creationId xmlns:p14="http://schemas.microsoft.com/office/powerpoint/2010/main" val="372527243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69900" y="127000"/>
            <a:ext cx="5080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800" b="1">
                <a:solidFill>
                  <a:srgbClr val="000000"/>
                </a:solidFill>
                <a:latin typeface="Cambria"/>
              </a:rPr>
              <a:t> LAW [GB]</a:t>
            </a:r>
          </a:p>
        </p:txBody>
      </p:sp>
      <p:sp>
        <p:nvSpPr>
          <p:cNvPr id="3" name="New shape"/>
          <p:cNvSpPr/>
          <p:nvPr/>
        </p:nvSpPr>
        <p:spPr>
          <a:xfrm>
            <a:off x="4254500" y="762000"/>
            <a:ext cx="4445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sz="1000" b="1">
                <a:solidFill>
                  <a:srgbClr val="000000"/>
                </a:solidFill>
                <a:latin typeface="Cambria"/>
              </a:rPr>
              <a:t>Hart Studies in European Criminal Law 
</a:t>
            </a:r>
            <a:r>
              <a:rPr sz="1600" b="1">
                <a:solidFill>
                  <a:srgbClr val="000000"/>
                </a:solidFill>
                <a:latin typeface="Cambria"/>
              </a:rPr>
              <a:t>AI Evidence and Criminal Proceedings
</a:t>
            </a:r>
            <a:r>
              <a:rPr sz="1300">
                <a:solidFill>
                  <a:srgbClr val="000000"/>
                </a:solidFill>
                <a:latin typeface="Cambria"/>
              </a:rPr>
              <a:t>Edited by Katalin Ligeti
</a:t>
            </a:r>
          </a:p>
          <a:p>
            <a:pPr lvl="1" indent="-285750">
              <a:spcAft>
                <a:spcPct val="60000"/>
              </a:spcAft>
              <a:buChar char="•"/>
            </a:pPr>
            <a:r>
              <a:rPr sz="1400">
                <a:solidFill>
                  <a:srgbClr val="000000"/>
                </a:solidFill>
                <a:latin typeface="Cambria"/>
              </a:rPr>
              <a:t>Distinguished experts on the national law contribute individual chapters on the six examined countries</a:t>
            </a:r>
          </a:p>
          <a:p>
            <a:pPr lvl="1" indent="-285750">
              <a:spcAft>
                <a:spcPct val="60000"/>
              </a:spcAft>
              <a:buChar char="•"/>
            </a:pPr>
            <a:r>
              <a:rPr sz="1400">
                <a:solidFill>
                  <a:srgbClr val="000000"/>
                </a:solidFill>
                <a:latin typeface="Cambria"/>
              </a:rPr>
              <a:t>Provides interdisciplinary and real-world analysis and proposed solutions</a:t>
            </a:r>
          </a:p>
        </p:txBody>
      </p:sp>
      <p:sp>
        <p:nvSpPr>
          <p:cNvPr id="4" name="New shape"/>
          <p:cNvSpPr/>
          <p:nvPr/>
        </p:nvSpPr>
        <p:spPr>
          <a:xfrm>
            <a:off x="4254500" y="4826000"/>
            <a:ext cx="1905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200">
                <a:solidFill>
                  <a:srgbClr val="000000"/>
                </a:solidFill>
                <a:latin typeface="Cambria"/>
              </a:rPr>
              <a:t>26 June 2025
Hardback £90.00
ISBN: 9781509976560
368 pages
</a:t>
            </a:r>
          </a:p>
        </p:txBody>
      </p:sp>
      <p:sp>
        <p:nvSpPr>
          <p:cNvPr id="5" name="New shape"/>
          <p:cNvSpPr/>
          <p:nvPr/>
        </p:nvSpPr>
        <p:spPr>
          <a:xfrm>
            <a:off x="4127500" y="762000"/>
            <a:ext cx="12700" cy="5080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pic>
        <p:nvPicPr>
          <p:cNvPr id="6" name="New picture"/>
          <p:cNvPicPr>
            <a:picLocks noChangeAspect="1"/>
          </p:cNvPicPr>
          <p:nvPr/>
        </p:nvPicPr>
        <p:blipFill dpi="0">
          <a:blip r:embed="rId2"/>
          <a:stretch/>
        </p:blipFill>
        <p:spPr>
          <a:xfrm>
            <a:off x="609600" y="825500"/>
            <a:ext cx="3302000" cy="4927600"/>
          </a:xfrm>
          <a:prstGeom prst="rect">
            <a:avLst/>
          </a:prstGeom>
          <a:ln>
            <a:solidFill>
              <a:srgbClr val="000000"/>
            </a:solidFill>
          </a:ln>
          <a:effectLst>
            <a:outerShdw blurRad="127000" dist="63500" dir="2700000" algn="tl">
              <a:prstClr val="slateGray"/>
            </a:outerShdw>
          </a:effectLst>
        </p:spPr>
      </p:pic>
      <p:sp>
        <p:nvSpPr>
          <p:cNvPr id="7" name="New shape"/>
          <p:cNvSpPr/>
          <p:nvPr/>
        </p:nvSpPr>
        <p:spPr>
          <a:xfrm>
            <a:off x="571500" y="6197600"/>
            <a:ext cx="3302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a:p>
        </p:txBody>
      </p:sp>
      <p:pic>
        <p:nvPicPr>
          <p:cNvPr id="8" name="New picture"/>
          <p:cNvPicPr>
            <a:picLocks noChangeAspect="1"/>
          </p:cNvPicPr>
          <p:nvPr/>
        </p:nvPicPr>
        <p:blipFill dpi="0">
          <a:blip r:embed="rId3"/>
          <a:stretch/>
        </p:blipFill>
        <p:spPr>
          <a:xfrm>
            <a:off x="7366000" y="6210300"/>
            <a:ext cx="1524000" cy="381000"/>
          </a:xfrm>
          <a:prstGeom prst="rect">
            <a:avLst/>
          </a:prstGeom>
        </p:spPr>
      </p:pic>
    </p:spTree>
    <p:extLst>
      <p:ext uri="{BB962C8B-B14F-4D97-AF65-F5344CB8AC3E}">
        <p14:creationId xmlns:p14="http://schemas.microsoft.com/office/powerpoint/2010/main" val="11241716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763.0"/>
  <p:tag name="AS_RELEASE_DATE" val="2014.02.25"/>
  <p:tag name="AS_TITLE" val="Aspose.Slides for .NET 4.0 Client Profile"/>
  <p:tag name="AS_VERSION" val="14.2.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3274</Words>
  <Application>Microsoft Office PowerPoint</Application>
  <PresentationFormat>如螢幕大小 (4:3)</PresentationFormat>
  <Paragraphs>190</Paragraphs>
  <Slides>37</Slides>
  <Notes>0</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37</vt:i4>
      </vt:variant>
    </vt:vector>
  </HeadingPairs>
  <TitlesOfParts>
    <vt:vector size="41" baseType="lpstr">
      <vt:lpstr>Arial</vt:lpstr>
      <vt:lpstr>Calibri</vt:lpstr>
      <vt:lpstr>Cambria</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Beck Hart Nomos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Law about Germany</vt:lpstr>
      <vt:lpstr>PowerPoint 簡報</vt:lpstr>
      <vt:lpstr>PowerPoint 簡報</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Cheung</dc:creator>
  <cp:lastModifiedBy>Ted Ho</cp:lastModifiedBy>
  <cp:revision>41</cp:revision>
  <cp:lastPrinted>2024-12-03T15:30:13Z</cp:lastPrinted>
  <dcterms:created xsi:type="dcterms:W3CDTF">2024-12-03T15:30:13Z</dcterms:created>
  <dcterms:modified xsi:type="dcterms:W3CDTF">2025-04-16T09:47:31Z</dcterms:modified>
</cp:coreProperties>
</file>